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Lst>
  <p:sldSz cx="9144000" cy="5143500" type="screen16x9"/>
  <p:notesSz cx="6858000" cy="9144000"/>
  <p:embeddedFontLst>
    <p:embeddedFont>
      <p:font typeface="Georgia" panose="02040502050405020303" pitchFamily="18" charset="0"/>
      <p:regular r:id="rId69"/>
      <p:bold r:id="rId70"/>
      <p:italic r:id="rId71"/>
      <p:boldItalic r:id="rId72"/>
    </p:embeddedFont>
    <p:embeddedFont>
      <p:font typeface="Poppins" pitchFamily="2" charset="77"/>
      <p:regular r:id="rId73"/>
      <p:bold r:id="rId74"/>
      <p:italic r:id="rId75"/>
      <p:boldItalic r:id="rId76"/>
    </p:embeddedFont>
    <p:embeddedFont>
      <p:font typeface="Roboto" panose="02000000000000000000" pitchFamily="2" charset="0"/>
      <p:regular r:id="rId77"/>
      <p:bold r:id="rId78"/>
      <p:italic r:id="rId79"/>
      <p:boldItalic r:id="rId80"/>
    </p:embeddedFont>
    <p:embeddedFont>
      <p:font typeface="Roboto Black" panose="020F0502020204030204" pitchFamily="34" charset="0"/>
      <p:bold r:id="rId81"/>
      <p:italic r:id="rId82"/>
      <p:boldItalic r:id="rId83"/>
    </p:embeddedFont>
    <p:embeddedFont>
      <p:font typeface="Roboto ExtraBold" panose="02000000000000000000" pitchFamily="2" charset="0"/>
      <p:bold r:id="rId84"/>
      <p:italic r:id="rId85"/>
      <p:boldItalic r:id="rId8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539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F6A196-A4F6-3C4D-8EF5-3DD249D9B5E6}" v="2" dt="2025-05-08T17:13:04.3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69863"/>
  </p:normalViewPr>
  <p:slideViewPr>
    <p:cSldViewPr snapToGrid="0">
      <p:cViewPr varScale="1">
        <p:scale>
          <a:sx n="116" d="100"/>
          <a:sy n="116" d="100"/>
        </p:scale>
        <p:origin x="2064"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84" Type="http://schemas.openxmlformats.org/officeDocument/2006/relationships/font" Target="fonts/font16.fntdata"/><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6.fntdata"/><Relationship Id="rId79" Type="http://schemas.openxmlformats.org/officeDocument/2006/relationships/font" Target="fonts/font11.fntdata"/><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1.fntdata"/><Relationship Id="rId77"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4.fntdata"/><Relationship Id="rId80" Type="http://schemas.openxmlformats.org/officeDocument/2006/relationships/font" Target="fonts/font12.fntdata"/><Relationship Id="rId85"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2.fntdata"/><Relationship Id="rId75" Type="http://schemas.openxmlformats.org/officeDocument/2006/relationships/font" Target="fonts/font7.fntdata"/><Relationship Id="rId83" Type="http://schemas.openxmlformats.org/officeDocument/2006/relationships/font" Target="fonts/font15.fntdata"/><Relationship Id="rId88" Type="http://schemas.openxmlformats.org/officeDocument/2006/relationships/viewProps" Target="viewProps.xml"/><Relationship Id="rId9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86"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8.fntdata"/><Relationship Id="rId7" Type="http://schemas.openxmlformats.org/officeDocument/2006/relationships/slide" Target="slides/slide6.xml"/><Relationship Id="rId71" Type="http://schemas.openxmlformats.org/officeDocument/2006/relationships/font" Target="fonts/font3.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font" Target="fonts/font14.fntdata"/><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earetechwomen.com/major-new-report-from-the-tech-talent-charter-reveals-tech-employers-massively-underestimate-neurodivergence-in-their-workforce/" TargetMode="External"/><Relationship Id="rId2" Type="http://schemas.openxmlformats.org/officeDocument/2006/relationships/slide" Target="../slides/slide13.xml"/><Relationship Id="rId1" Type="http://schemas.openxmlformats.org/officeDocument/2006/relationships/notesMaster" Target="../notesMasters/notesMaster1.xml"/><Relationship Id="rId5" Type="http://schemas.openxmlformats.org/officeDocument/2006/relationships/hyperlink" Target="https://committees.parliament.uk/writtenevidence/6613/pdf/" TargetMode="External"/><Relationship Id="rId4" Type="http://schemas.openxmlformats.org/officeDocument/2006/relationships/hyperlink" Target="https://www.creativereview.co.uk/neurodiversity-creative-industry-experience/"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gov.uk"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design-system.service.gov.uk/patterns/gender-or-sex/"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designnotes.blog.gov.uk/2019/01/29/researching-how-we-ask-users-about-their-ethnicity/"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thenextweb.com/news/black-man-says-racially-biased-ai-system-rejected-his-passport-photo-facial-recognition-tiktok" TargetMode="External"/><Relationship Id="rId2" Type="http://schemas.openxmlformats.org/officeDocument/2006/relationships/slide" Target="../slides/slide23.xml"/><Relationship Id="rId1" Type="http://schemas.openxmlformats.org/officeDocument/2006/relationships/notesMaster" Target="../notesMasters/notesMaster1.xml"/><Relationship Id="rId5" Type="http://schemas.openxmlformats.org/officeDocument/2006/relationships/hyperlink" Target="https://youtu.be/YJjv_OeiHmo?feature=shared" TargetMode="External"/><Relationship Id="rId4" Type="http://schemas.openxmlformats.org/officeDocument/2006/relationships/hyperlink" Target="https://www.telegraph.co.uk/technology/2019/09/19/racist-passport-photo-system-rejects-image-young-black-man-despite/"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kalzumeus.com/2010/06/17/falsehoods-programmers-believe-about-names/"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plainnumbers.org.uk/" TargetMode="External"/><Relationship Id="rId2" Type="http://schemas.openxmlformats.org/officeDocument/2006/relationships/slide" Target="../slides/slide37.xml"/><Relationship Id="rId1" Type="http://schemas.openxmlformats.org/officeDocument/2006/relationships/notesMaster" Target="../notesMasters/notesMaster1.xml"/><Relationship Id="rId5" Type="http://schemas.openxmlformats.org/officeDocument/2006/relationships/hyperlink" Target="https://designnotes.blog.gov.uk/2022/11/28/designing-for-people-with-dyscalculia-and-low-numeracy/" TargetMode="External"/><Relationship Id="rId4" Type="http://schemas.openxmlformats.org/officeDocument/2006/relationships/hyperlink" Target="https://accessiblenumbers.com/" TargetMode="Externa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systems-of-harm.fireside.fm/ep1-david-dylan-thomas?t=0"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gov.uk/government/statistics/family-resources-survey-financial-year-2022-to-2023/family-resources-survey-financial-year-2022-to-2023#disability-1"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4b6e2f5c3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4b6e2f5c3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4b6e2f5c32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4b6e2f5c3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As mentioned before, it can be considered as a subset of accessibility, </a:t>
            </a:r>
            <a:endParaRPr/>
          </a:p>
          <a:p>
            <a:pPr marL="0" lvl="0" indent="0" algn="l" rtl="0">
              <a:spcBef>
                <a:spcPts val="0"/>
              </a:spcBef>
              <a:spcAft>
                <a:spcPts val="0"/>
              </a:spcAft>
              <a:buNone/>
            </a:pPr>
            <a:r>
              <a:rPr lang="en-GB"/>
              <a:t>and when we talk about cognitive disabilities, it’s often related to neurodiversity. </a:t>
            </a:r>
            <a:endParaRPr/>
          </a:p>
          <a:p>
            <a:pPr marL="0" lvl="0" indent="0" algn="l" rtl="0">
              <a:spcBef>
                <a:spcPts val="0"/>
              </a:spcBef>
              <a:spcAft>
                <a:spcPts val="0"/>
              </a:spcAft>
              <a:buNone/>
            </a:pPr>
            <a:r>
              <a:rPr lang="en-GB"/>
              <a:t>So let’s look at it closer</a:t>
            </a:r>
            <a:endParaRPr>
              <a:solidFill>
                <a:schemeClr val="dk1"/>
              </a:solidFill>
            </a:endParaRPr>
          </a:p>
          <a:p>
            <a:pPr marL="0" lvl="0" indent="0" algn="l" rtl="0">
              <a:spcBef>
                <a:spcPts val="0"/>
              </a:spcBef>
              <a:spcAft>
                <a:spcPts val="0"/>
              </a:spcAft>
              <a:buNone/>
            </a:pPr>
            <a:r>
              <a:rPr lang="en-GB">
                <a:solidFill>
                  <a:schemeClr val="dk1"/>
                </a:solidFill>
              </a:rPr>
              <a:t>The image on the slide is the infinity symbol with rainbow colours, and this is the symbol for neurodiversity.</a:t>
            </a:r>
            <a:endParaRPr b="1"/>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4b6e2f5c32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4b6e2f5c3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Neurodiversity is an umbrella term which cover conditions like Dyslexia, Autism, ADHD</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other ‘dys’ like dyspraxia, or dyscalculia, OCD and more. There is a lot of overlap between these conditions.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spcBef>
                <a:spcPts val="120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4b6e2f5c32_0_4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4b6e2f5c32_0_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Some of the symptoms can be experienced by anyone, but you should avoid saying you are ‘a bit’ ADHD, or ‘a bit’ OCD for example, because neurodivergent people experience this all the time.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In talk about ADHD, I’ve heard a speaker (Ben Raine) used this comparison: everyone might be out of breath at some point, but you would not say: “Oh I’m a bit asthmatic.”</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spcBef>
                <a:spcPts val="120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34d359735a1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34d359735a1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dirty="0">
                <a:solidFill>
                  <a:schemeClr val="dk1"/>
                </a:solidFill>
              </a:rPr>
              <a:t>1 in 7 people are neurodivergent in the UK - that’s about 15 to 20 % of the general population.</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dirty="0">
                <a:solidFill>
                  <a:schemeClr val="dk1"/>
                </a:solidFill>
              </a:rPr>
              <a:t>It’s often underestimated and under declared because even though things are improving,  it’s still often perceived negatively, so people are wary of disclosing.</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dirty="0">
                <a:solidFill>
                  <a:schemeClr val="dk1"/>
                </a:solidFill>
              </a:rPr>
              <a:t>Many people don’t have a diagnosis, it takes a lot of time to get one, and some people are not even aware that they are neurodivergent, especially women, as the description of these conditions are still full of stereotypes and more representative of young boys than girls and even less of adult women who often have learned to cope and mask.</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dirty="0">
                <a:solidFill>
                  <a:schemeClr val="dk1"/>
                </a:solidFill>
              </a:rPr>
              <a:t>It looks like these numbers are much higher for people working in tech.</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It’s very hard to have reliable numbers, I’ve got 3 sources which I added to the notes of the slide. </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And some of the numbers are showing that it’s above 20% in tech and the creative industry and probably up to 50% in some cases.</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So if you consider the people in your agile team, it’s very likely that quite a few are neurodivergent. </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I’ll come back to this at the end when talking about inclusion within your Agile team.</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u="sng" dirty="0">
                <a:solidFill>
                  <a:schemeClr val="hlink"/>
                </a:solidFill>
                <a:hlinkClick r:id="rId3"/>
              </a:rPr>
              <a:t>Major new report from the Tech Talent Charter reveals tech employers massively underestimate neurodivergence </a:t>
            </a:r>
            <a:r>
              <a:rPr lang="en-GB" dirty="0"/>
              <a:t>- We are Tech women (Feb 2024)</a:t>
            </a:r>
            <a:endParaRPr dirty="0"/>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u="sng" dirty="0">
                <a:solidFill>
                  <a:schemeClr val="hlink"/>
                </a:solidFill>
                <a:hlinkClick r:id="rId4"/>
              </a:rPr>
              <a:t>What it’s like being neurodivergent in the creative industries</a:t>
            </a:r>
            <a:r>
              <a:rPr lang="en-GB" dirty="0">
                <a:solidFill>
                  <a:schemeClr val="dk1"/>
                </a:solidFill>
              </a:rPr>
              <a:t> - Creative review (Avril 2024)</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u="sng" dirty="0">
                <a:solidFill>
                  <a:schemeClr val="hlink"/>
                </a:solidFill>
                <a:hlinkClick r:id="rId5"/>
              </a:rPr>
              <a:t>Written evidence given to a UK Parliament committee</a:t>
            </a:r>
            <a:r>
              <a:rPr lang="en-GB" dirty="0">
                <a:solidFill>
                  <a:schemeClr val="dk1"/>
                </a:solidFill>
              </a:rPr>
              <a:t> (PDF)</a:t>
            </a:r>
            <a:endParaRPr dirty="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5b28d43e0a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5b28d43e0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 we have covered the starting point, accessibility and within it, neurodiversity,</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now we are starting to go beyond and look at digital capability</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4d359735a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34d359735a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It’s not easy to find numbers, and they often vary a lot depending on the sources you look at.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They don’t always count the same things.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But I want to give you an idea of the problem.</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In the UK, in 2024, about 1.6 million people did not have internet</a:t>
            </a:r>
            <a:endParaRPr>
              <a:solidFill>
                <a:schemeClr val="dk1"/>
              </a:solidFill>
            </a:endParaRPr>
          </a:p>
          <a:p>
            <a:pPr marL="0" lvl="0" indent="0" algn="l" rtl="0">
              <a:spcBef>
                <a:spcPts val="0"/>
              </a:spcBef>
              <a:spcAft>
                <a:spcPts val="0"/>
              </a:spcAft>
              <a:buNone/>
            </a:pPr>
            <a:r>
              <a:rPr lang="en-GB">
                <a:solidFill>
                  <a:schemeClr val="dk1"/>
                </a:solidFill>
              </a:rPr>
              <a:t>that’s about 2.3% - This number often go much higher in deprived areas.</a:t>
            </a:r>
            <a:endParaRPr>
              <a:solidFill>
                <a:schemeClr val="dk1"/>
              </a:solidFill>
            </a:endParaRPr>
          </a:p>
          <a:p>
            <a:pPr marL="0" lvl="0" indent="0" algn="l" rtl="0">
              <a:spcBef>
                <a:spcPts val="0"/>
              </a:spcBef>
              <a:spcAft>
                <a:spcPts val="0"/>
              </a:spcAft>
              <a:buNone/>
            </a:pPr>
            <a:r>
              <a:rPr lang="en-GB">
                <a:solidFill>
                  <a:schemeClr val="dk1"/>
                </a:solidFill>
              </a:rPr>
              <a:t>But if you look at digital skills, you have about 10 times more people who are struggling to interact with online service.</a:t>
            </a:r>
            <a:endParaRPr>
              <a:solidFill>
                <a:schemeClr val="dk1"/>
              </a:solidFill>
            </a:endParaRPr>
          </a:p>
          <a:p>
            <a:pPr marL="0" lvl="0" indent="0" algn="l" rtl="0">
              <a:spcBef>
                <a:spcPts val="0"/>
              </a:spcBef>
              <a:spcAft>
                <a:spcPts val="0"/>
              </a:spcAft>
              <a:buNone/>
            </a:pPr>
            <a:r>
              <a:rPr lang="en-GB">
                <a:solidFill>
                  <a:schemeClr val="dk1"/>
                </a:solidFill>
              </a:rPr>
              <a:t>it’s 16.8 millions people and that’s nearly 1 in 4 people.</a:t>
            </a:r>
            <a:endParaRPr>
              <a:solidFill>
                <a:schemeClr val="dk1"/>
              </a:solidFill>
            </a:endParaRPr>
          </a:p>
          <a:p>
            <a:pPr marL="0" lvl="0" indent="0" algn="l" rtl="0">
              <a:spcBef>
                <a:spcPts val="0"/>
              </a:spcBef>
              <a:spcAft>
                <a:spcPts val="0"/>
              </a:spcAft>
              <a:buNone/>
            </a:pPr>
            <a:r>
              <a:rPr lang="en-GB">
                <a:solidFill>
                  <a:schemeClr val="dk1"/>
                </a:solidFill>
              </a:rPr>
              <a:t>These numbers are from a recent source in a government paper about digital inclusion.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u="sng">
                <a:solidFill>
                  <a:schemeClr val="hlink"/>
                </a:solidFill>
                <a:hlinkClick r:id="rId3"/>
              </a:rPr>
              <a:t>Digital Inclusion Action Plan - GOV.UK Feb 2025</a:t>
            </a:r>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5b28d43e0a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5b28d43e0a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So it’s important to keep this in mind, </a:t>
            </a:r>
            <a:endParaRPr>
              <a:solidFill>
                <a:schemeClr val="dk1"/>
              </a:solidFill>
            </a:endParaRPr>
          </a:p>
          <a:p>
            <a:pPr marL="0" lvl="0" indent="0" algn="l" rtl="0">
              <a:spcBef>
                <a:spcPts val="0"/>
              </a:spcBef>
              <a:spcAft>
                <a:spcPts val="0"/>
              </a:spcAft>
              <a:buNone/>
            </a:pPr>
            <a:r>
              <a:rPr lang="en-GB">
                <a:solidFill>
                  <a:schemeClr val="dk1"/>
                </a:solidFill>
              </a:rPr>
              <a:t>to design services which people can access on an old mobile for example, without too much data</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to have alternatives to access your service.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Most of the time,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lack of resources is the reason why people don’t have access,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but there might be other reasons.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For example, in case of cyber harassment, stalking or domestic abuse,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some people might choose not to use internet anymore for their own safety.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 it’s not always a lack of resources.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4b6e2f5c32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4b6e2f5c32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 in your practice, you might already consider accessibility, neurodiversity and digital capability when delivering your service and products.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If so, go you! This is great.</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But I think you need to go beyond this.</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5ed084f4c2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5ed084f4c2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1"/>
                </a:solidFill>
              </a:rPr>
              <a:t>So we are going to look at what makes a person’s identity, on screen we have a big black circle to represent a person’s identity</a:t>
            </a:r>
            <a:endParaRPr dirty="0">
              <a:solidFill>
                <a:schemeClr val="dk1"/>
              </a:solidFill>
            </a:endParaRPr>
          </a:p>
          <a:p>
            <a:pPr marL="0" lvl="0" indent="0" algn="l" rtl="0">
              <a:spcBef>
                <a:spcPts val="0"/>
              </a:spcBef>
              <a:spcAft>
                <a:spcPts val="0"/>
              </a:spcAft>
              <a:buNone/>
            </a:pPr>
            <a:r>
              <a:rPr lang="en-GB" dirty="0">
                <a:solidFill>
                  <a:schemeClr val="dk1"/>
                </a:solidFill>
              </a:rPr>
              <a:t>We already thought about considering potential disabilities a person might have or neurodivergence, so I’m adding these labels on the identity circle</a:t>
            </a:r>
            <a:endParaRPr dirty="0">
              <a:solidFill>
                <a:schemeClr val="dk1"/>
              </a:solidFill>
            </a:endParaRPr>
          </a:p>
          <a:p>
            <a:pPr marL="0" lvl="0" indent="0" algn="l" rtl="0">
              <a:spcBef>
                <a:spcPts val="0"/>
              </a:spcBef>
              <a:spcAft>
                <a:spcPts val="0"/>
              </a:spcAft>
              <a:buNone/>
            </a:pPr>
            <a:r>
              <a:rPr lang="en-GB" dirty="0">
                <a:solidFill>
                  <a:schemeClr val="dk1"/>
                </a:solidFill>
              </a:rPr>
              <a:t>We also considered their digital capability, I’ve put the label for this on the side, because that’s not so much about their identity, but more about their circumstances</a:t>
            </a:r>
            <a:endParaRPr dirty="0">
              <a:solidFill>
                <a:schemeClr val="dk1"/>
              </a:solidFill>
            </a:endParaRPr>
          </a:p>
          <a:p>
            <a:pPr marL="0" lvl="0" indent="0" algn="l" rtl="0">
              <a:spcBef>
                <a:spcPts val="0"/>
              </a:spcBef>
              <a:spcAft>
                <a:spcPts val="0"/>
              </a:spcAft>
              <a:buNone/>
            </a:pPr>
            <a:r>
              <a:rPr lang="en-GB" dirty="0">
                <a:solidFill>
                  <a:schemeClr val="dk1"/>
                </a:solidFill>
              </a:rPr>
              <a:t>So I’m making a new space to start thinking about circumstances that might actually impact you at a point in time. </a:t>
            </a:r>
            <a:endParaRPr dirty="0">
              <a:solidFill>
                <a:schemeClr val="dk1"/>
              </a:solidFill>
            </a:endParaRPr>
          </a:p>
          <a:p>
            <a:pPr marL="0" lvl="0" indent="0" algn="l" rtl="0">
              <a:spcBef>
                <a:spcPts val="0"/>
              </a:spcBef>
              <a:spcAft>
                <a:spcPts val="0"/>
              </a:spcAft>
              <a:buNone/>
            </a:pPr>
            <a:r>
              <a:rPr lang="en-GB" dirty="0">
                <a:solidFill>
                  <a:schemeClr val="dk1"/>
                </a:solidFill>
              </a:rPr>
              <a:t>For digital capability, you might be travelling and your network might not be reliable</a:t>
            </a:r>
            <a:endParaRPr dirty="0">
              <a:solidFill>
                <a:schemeClr val="dk1"/>
              </a:solidFill>
            </a:endParaRPr>
          </a:p>
          <a:p>
            <a:pPr marL="0" lvl="0" indent="0" algn="l" rtl="0">
              <a:spcBef>
                <a:spcPts val="0"/>
              </a:spcBef>
              <a:spcAft>
                <a:spcPts val="0"/>
              </a:spcAft>
              <a:buNone/>
            </a:pPr>
            <a:r>
              <a:rPr lang="en-GB" dirty="0">
                <a:solidFill>
                  <a:schemeClr val="dk1"/>
                </a:solidFill>
              </a:rPr>
              <a:t>or you might be using a new device you are not familiar with</a:t>
            </a:r>
            <a:endParaRPr dirty="0">
              <a:solidFill>
                <a:schemeClr val="dk1"/>
              </a:solidFill>
            </a:endParaRPr>
          </a:p>
          <a:p>
            <a:pPr marL="0" lvl="0" indent="0" algn="l" rtl="0">
              <a:spcBef>
                <a:spcPts val="0"/>
              </a:spcBef>
              <a:spcAft>
                <a:spcPts val="0"/>
              </a:spcAft>
              <a:buNone/>
            </a:pPr>
            <a:r>
              <a:rPr lang="en-GB" dirty="0">
                <a:solidFill>
                  <a:schemeClr val="dk1"/>
                </a:solidFill>
              </a:rPr>
              <a:t>or simply trying to do something new to you.</a:t>
            </a:r>
            <a:endParaRPr dirty="0">
              <a:solidFill>
                <a:schemeClr val="dk1"/>
              </a:solidFill>
            </a:endParaRPr>
          </a:p>
          <a:p>
            <a:pPr marL="0" lvl="0" indent="0" algn="l" rtl="0">
              <a:spcBef>
                <a:spcPts val="0"/>
              </a:spcBef>
              <a:spcAft>
                <a:spcPts val="0"/>
              </a:spcAft>
              <a:buNone/>
            </a:pPr>
            <a:r>
              <a:rPr lang="en-GB" dirty="0">
                <a:solidFill>
                  <a:schemeClr val="dk1"/>
                </a:solidFill>
              </a:rPr>
              <a:t>So this is our starting point, but there is a lot more to consider.</a:t>
            </a:r>
            <a:endParaRPr dirty="0">
              <a:solidFill>
                <a:schemeClr val="dk1"/>
              </a:solidFill>
            </a:endParaRPr>
          </a:p>
          <a:p>
            <a:pPr marL="0" lvl="0" indent="0" algn="l" rtl="0">
              <a:spcBef>
                <a:spcPts val="0"/>
              </a:spcBef>
              <a:spcAft>
                <a:spcPts val="0"/>
              </a:spcAft>
              <a:buNone/>
            </a:pPr>
            <a:r>
              <a:rPr lang="en-GB" dirty="0">
                <a:solidFill>
                  <a:schemeClr val="dk1"/>
                </a:solidFill>
              </a:rPr>
              <a:t>In term of identity, we could add ethnicity, age, or gender, but also things like body size, any medical condition you might have, sexual orientation, and the way you communicate</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And then there are also things like beliefs, culture and education</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So now it’s much busier on this identity circle</a:t>
            </a:r>
            <a:endParaRPr dirty="0">
              <a:solidFill>
                <a:schemeClr val="dk1"/>
              </a:solidFill>
            </a:endParaRPr>
          </a:p>
          <a:p>
            <a:pPr marL="0" lvl="0" indent="0" algn="l" rtl="0">
              <a:spcBef>
                <a:spcPts val="0"/>
              </a:spcBef>
              <a:spcAft>
                <a:spcPts val="0"/>
              </a:spcAft>
              <a:buNone/>
            </a:pPr>
            <a:r>
              <a:rPr lang="en-GB" dirty="0">
                <a:solidFill>
                  <a:schemeClr val="dk1"/>
                </a:solidFill>
              </a:rPr>
              <a:t>But just like for digital capability, your circumstances could also affect you a lot</a:t>
            </a:r>
            <a:endParaRPr dirty="0">
              <a:solidFill>
                <a:schemeClr val="dk1"/>
              </a:solidFill>
            </a:endParaRPr>
          </a:p>
          <a:p>
            <a:pPr marL="0" lvl="0" indent="0" algn="l" rtl="0">
              <a:spcBef>
                <a:spcPts val="0"/>
              </a:spcBef>
              <a:spcAft>
                <a:spcPts val="0"/>
              </a:spcAft>
              <a:buNone/>
            </a:pPr>
            <a:r>
              <a:rPr lang="en-GB" dirty="0">
                <a:solidFill>
                  <a:schemeClr val="dk1"/>
                </a:solidFill>
              </a:rPr>
              <a:t>So under circumstances, I’m also adding income and social class, living and working situations and caring responsibilities.</a:t>
            </a:r>
            <a:endParaRPr dirty="0">
              <a:solidFill>
                <a:schemeClr val="dk1"/>
              </a:solidFill>
            </a:endParaRPr>
          </a:p>
          <a:p>
            <a:pPr marL="0" lvl="0" indent="0" algn="l" rtl="0">
              <a:spcBef>
                <a:spcPts val="0"/>
              </a:spcBef>
              <a:spcAft>
                <a:spcPts val="0"/>
              </a:spcAft>
              <a:buNone/>
            </a:pPr>
            <a:r>
              <a:rPr lang="en-GB" b="1" dirty="0">
                <a:solidFill>
                  <a:schemeClr val="dk1"/>
                </a:solidFill>
              </a:rPr>
              <a:t>All these things will affect your experience of services and products, but also how others will perceive you.</a:t>
            </a:r>
            <a:endParaRPr b="1" dirty="0">
              <a:solidFill>
                <a:schemeClr val="dk1"/>
              </a:solidFill>
            </a:endParaRPr>
          </a:p>
          <a:p>
            <a:pPr marL="0" lvl="0" indent="0" algn="l" rtl="0">
              <a:spcBef>
                <a:spcPts val="0"/>
              </a:spcBef>
              <a:spcAft>
                <a:spcPts val="0"/>
              </a:spcAft>
              <a:buClr>
                <a:schemeClr val="dk1"/>
              </a:buClr>
              <a:buSzPts val="1100"/>
              <a:buFont typeface="Arial"/>
              <a:buNone/>
            </a:pPr>
            <a:endParaRPr b="1" dirty="0">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25b28d43e0a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5b28d43e0a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5b28d43e0a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5b28d43e0a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34b6e2f5c32_0_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34b6e2f5c32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5b28d43e0a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5b28d43e0a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1"/>
                </a:solidFill>
              </a:rPr>
              <a:t>A common inclusion issue is asking about your gender or ethnicity in a way that do not allow you to identify yourself correctly.</a:t>
            </a:r>
            <a:endParaRPr dirty="0">
              <a:solidFill>
                <a:schemeClr val="dk1"/>
              </a:solidFill>
            </a:endParaRPr>
          </a:p>
          <a:p>
            <a:pPr marL="0" lvl="0" indent="0" algn="l" rtl="0">
              <a:spcBef>
                <a:spcPts val="0"/>
              </a:spcBef>
              <a:spcAft>
                <a:spcPts val="0"/>
              </a:spcAft>
              <a:buNone/>
            </a:pPr>
            <a:r>
              <a:rPr lang="en-GB" dirty="0">
                <a:solidFill>
                  <a:schemeClr val="dk1"/>
                </a:solidFill>
              </a:rPr>
              <a:t>For example on this slide, the question is asking for your gender and only considering Female or Male as options to choose from, with an additional option which says ‘unspecified’.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GB" dirty="0">
                <a:solidFill>
                  <a:schemeClr val="dk1"/>
                </a:solidFill>
              </a:rPr>
              <a:t>To avoid excluding people in this scenario, you should first question if you really need to know about the gender or the ethnicity of your user. </a:t>
            </a:r>
            <a:endParaRPr dirty="0">
              <a:solidFill>
                <a:schemeClr val="dk1"/>
              </a:solidFill>
            </a:endParaRPr>
          </a:p>
          <a:p>
            <a:pPr marL="0" lvl="0" indent="0" algn="l" rtl="0">
              <a:spcBef>
                <a:spcPts val="0"/>
              </a:spcBef>
              <a:spcAft>
                <a:spcPts val="0"/>
              </a:spcAft>
              <a:buNone/>
            </a:pPr>
            <a:r>
              <a:rPr lang="en-GB" dirty="0">
                <a:solidFill>
                  <a:schemeClr val="dk1"/>
                </a:solidFill>
              </a:rPr>
              <a:t>In many cases you actually don’t! so this could be one less question and one less source of exclusion.</a:t>
            </a:r>
            <a:endParaRPr dirty="0">
              <a:solidFill>
                <a:schemeClr val="dk1"/>
              </a:solidFill>
            </a:endParaRPr>
          </a:p>
          <a:p>
            <a:pPr marL="0" lvl="0" indent="0" algn="l" rtl="0">
              <a:spcBef>
                <a:spcPts val="0"/>
              </a:spcBef>
              <a:spcAft>
                <a:spcPts val="0"/>
              </a:spcAft>
              <a:buNone/>
            </a:pPr>
            <a:r>
              <a:rPr lang="en-GB" dirty="0">
                <a:solidFill>
                  <a:schemeClr val="dk1"/>
                </a:solidFill>
              </a:rPr>
              <a:t>If you do need this information, you need to research and test with your users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p>
          <a:p>
            <a:pPr marL="0" lvl="0" indent="0" algn="l" rtl="0">
              <a:spcBef>
                <a:spcPts val="0"/>
              </a:spcBef>
              <a:spcAft>
                <a:spcPts val="0"/>
              </a:spcAft>
              <a:buNone/>
            </a:pPr>
            <a:r>
              <a:rPr lang="en-GB" u="sng" dirty="0">
                <a:solidFill>
                  <a:schemeClr val="hlink"/>
                </a:solidFill>
                <a:hlinkClick r:id="rId3"/>
              </a:rPr>
              <a:t>GOV.UK Design system: Ask users for Gender or sex </a:t>
            </a:r>
            <a:endParaRPr dirty="0"/>
          </a:p>
          <a:p>
            <a:pPr marL="0" lvl="0" indent="0" algn="l" rtl="0">
              <a:spcBef>
                <a:spcPts val="0"/>
              </a:spcBef>
              <a:spcAft>
                <a:spcPts val="0"/>
              </a:spcAft>
              <a:buNone/>
            </a:pPr>
            <a:r>
              <a:rPr lang="en-GB" dirty="0">
                <a:solidFill>
                  <a:schemeClr val="dk1"/>
                </a:solidFill>
              </a:rPr>
              <a:t>		</a:t>
            </a:r>
            <a:endParaRPr dirty="0">
              <a:solidFill>
                <a:schemeClr val="dk1"/>
              </a:solidFill>
            </a:endParaRPr>
          </a:p>
          <a:p>
            <a:pPr marL="0" lvl="0" indent="0" algn="l" rtl="0">
              <a:spcBef>
                <a:spcPts val="0"/>
              </a:spcBef>
              <a:spcAft>
                <a:spcPts val="0"/>
              </a:spcAft>
              <a:buNone/>
            </a:pPr>
            <a:r>
              <a:rPr lang="en-GB" u="sng" dirty="0">
                <a:solidFill>
                  <a:schemeClr val="hlink"/>
                </a:solidFill>
                <a:hlinkClick r:id="rId4"/>
              </a:rPr>
              <a:t>GOV.UK blog post - Researching how we ask users about their ethnicity</a:t>
            </a:r>
            <a:endParaRPr dirty="0"/>
          </a:p>
          <a:p>
            <a:pPr marL="0" lvl="0" indent="0" algn="l" rtl="0">
              <a:spcBef>
                <a:spcPts val="0"/>
              </a:spcBef>
              <a:spcAft>
                <a:spcPts val="0"/>
              </a:spcAft>
              <a:buClr>
                <a:schemeClr val="dk1"/>
              </a:buClr>
              <a:buSzPts val="1100"/>
              <a:buFont typeface="Arial"/>
              <a:buNone/>
            </a:pPr>
            <a:r>
              <a:rPr lang="en-GB" dirty="0"/>
              <a:t>      </a:t>
            </a:r>
            <a:endParaRPr dirty="0"/>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5ed084f4c2_0_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5ed084f4c2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5ed084f4c2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5ed084f4c2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400"/>
              <a:buFont typeface="Arial"/>
              <a:buNone/>
            </a:pPr>
            <a:r>
              <a:rPr lang="en-GB" dirty="0">
                <a:solidFill>
                  <a:schemeClr val="dk1"/>
                </a:solidFill>
              </a:rPr>
              <a:t>For Black people and afro hair, your photo might be rejected even though you respect the rules </a:t>
            </a:r>
            <a:endParaRPr dirty="0">
              <a:solidFill>
                <a:schemeClr val="dk1"/>
              </a:solidFill>
            </a:endParaRPr>
          </a:p>
          <a:p>
            <a:pPr marL="0" lvl="0" indent="0" algn="l" rtl="0">
              <a:spcBef>
                <a:spcPts val="0"/>
              </a:spcBef>
              <a:spcAft>
                <a:spcPts val="0"/>
              </a:spcAft>
              <a:buNone/>
            </a:pPr>
            <a:r>
              <a:rPr lang="en-GB" dirty="0">
                <a:solidFill>
                  <a:schemeClr val="dk1"/>
                </a:solidFill>
              </a:rPr>
              <a:t>because the AI has been trained only or mostly with photos of white people.</a:t>
            </a:r>
            <a:endParaRPr dirty="0">
              <a:solidFill>
                <a:schemeClr val="dk1"/>
              </a:solidFill>
            </a:endParaRPr>
          </a:p>
          <a:p>
            <a:pPr marL="0" lvl="0" indent="0" algn="l" rtl="0">
              <a:spcBef>
                <a:spcPts val="0"/>
              </a:spcBef>
              <a:spcAft>
                <a:spcPts val="0"/>
              </a:spcAft>
              <a:buClr>
                <a:schemeClr val="dk1"/>
              </a:buClr>
              <a:buSzPts val="1400"/>
              <a:buFont typeface="Arial"/>
              <a:buNone/>
            </a:pPr>
            <a:endParaRPr dirty="0">
              <a:solidFill>
                <a:schemeClr val="dk1"/>
              </a:solidFill>
            </a:endParaRPr>
          </a:p>
          <a:p>
            <a:pPr marL="0" lvl="0" indent="0" algn="l" rtl="0">
              <a:spcBef>
                <a:spcPts val="0"/>
              </a:spcBef>
              <a:spcAft>
                <a:spcPts val="0"/>
              </a:spcAft>
              <a:buNone/>
            </a:pPr>
            <a:r>
              <a:rPr lang="en-GB" dirty="0">
                <a:solidFill>
                  <a:schemeClr val="dk1"/>
                </a:solidFill>
              </a:rPr>
              <a:t>There is a link to 2 articles about this below. One of them include the photo of a Black man I’m using on this slide which generate an error message stating the it looks like your mouth is open even though he is respecting the rule and has his mouth closed.</a:t>
            </a:r>
            <a:endParaRPr dirty="0">
              <a:solidFill>
                <a:schemeClr val="dk1"/>
              </a:solidFill>
            </a:endParaRPr>
          </a:p>
          <a:p>
            <a:pPr marL="0" lvl="0" indent="0" algn="l" rtl="0">
              <a:spcBef>
                <a:spcPts val="0"/>
              </a:spcBef>
              <a:spcAft>
                <a:spcPts val="0"/>
              </a:spcAft>
              <a:buNone/>
            </a:pPr>
            <a:r>
              <a:rPr lang="en-GB" dirty="0">
                <a:solidFill>
                  <a:schemeClr val="dk1"/>
                </a:solidFill>
              </a:rPr>
              <a:t>Or you might remember a video which was doing the rounds a while ago with a soap dispenser only working on white skin. There is a link to a  video about below.</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GB" dirty="0">
                <a:solidFill>
                  <a:schemeClr val="dk1"/>
                </a:solidFill>
              </a:rPr>
              <a:t>Like for accessibility, testing with a wide range of people should help preventing the exclusion of people using your service in ways you might not have realised.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GB" u="sng" dirty="0">
                <a:solidFill>
                  <a:schemeClr val="hlink"/>
                </a:solidFill>
                <a:hlinkClick r:id="rId3"/>
              </a:rPr>
              <a:t>Black man says racially-biased AI system rejected his passport photo</a:t>
            </a:r>
            <a:r>
              <a:rPr lang="en-GB" dirty="0">
                <a:solidFill>
                  <a:schemeClr val="dk1"/>
                </a:solidFill>
              </a:rPr>
              <a:t> - the next web article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GB" u="sng" dirty="0">
                <a:solidFill>
                  <a:schemeClr val="hlink"/>
                </a:solidFill>
                <a:hlinkClick r:id="rId4"/>
              </a:rPr>
              <a:t>'Racist' passport photo system rejects image of a young black man despite meeting government standards  - The Telegraph</a:t>
            </a:r>
            <a:endParaRPr sz="3600" dirty="0">
              <a:solidFill>
                <a:srgbClr val="222222"/>
              </a:solidFill>
              <a:latin typeface="Georgia"/>
              <a:ea typeface="Georgia"/>
              <a:cs typeface="Georgia"/>
              <a:sym typeface="Georgia"/>
            </a:endParaRPr>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en-GB" u="sng" dirty="0">
                <a:solidFill>
                  <a:schemeClr val="hlink"/>
                </a:solidFill>
                <a:hlinkClick r:id="rId5"/>
              </a:rPr>
              <a:t>This 'Racist soap dispenser' at Facebook office does not work for black people - YouTube video</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5ed084f4c2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5ed084f4c2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If you are curious about names, </a:t>
            </a:r>
            <a:r>
              <a:rPr lang="en-GB">
                <a:solidFill>
                  <a:schemeClr val="dk1"/>
                </a:solidFill>
              </a:rPr>
              <a:t> </a:t>
            </a:r>
            <a:r>
              <a:rPr lang="en-GB"/>
              <a:t>I’ve put the link of an article by Patrick McKenzie about lots of things you might not know about names.</a:t>
            </a:r>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u="sng">
                <a:solidFill>
                  <a:schemeClr val="hlink"/>
                </a:solidFill>
                <a:hlinkClick r:id="rId3"/>
              </a:rPr>
              <a:t>Falsehoods Programmers Believe About Names</a:t>
            </a:r>
            <a:r>
              <a:rPr lang="en-GB"/>
              <a:t> - Patrick McKenzie</a:t>
            </a:r>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4d359735a1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4d359735a1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 now that we have looked at the various aspects of the identity and some common inclusion issues, </a:t>
            </a:r>
            <a:endParaRPr>
              <a:solidFill>
                <a:schemeClr val="dk1"/>
              </a:solidFill>
            </a:endParaRPr>
          </a:p>
          <a:p>
            <a:pPr marL="0" lvl="0" indent="0" algn="l" rtl="0">
              <a:spcBef>
                <a:spcPts val="0"/>
              </a:spcBef>
              <a:spcAft>
                <a:spcPts val="0"/>
              </a:spcAft>
              <a:buNone/>
            </a:pPr>
            <a:r>
              <a:rPr lang="en-GB">
                <a:solidFill>
                  <a:schemeClr val="dk1"/>
                </a:solidFill>
              </a:rPr>
              <a:t>I’d like to shift the focus from the individual, to the barriers anyone can face instead.</a:t>
            </a:r>
            <a:endParaRPr>
              <a:solidFill>
                <a:schemeClr val="dk1"/>
              </a:solidFill>
            </a:endParaRPr>
          </a:p>
          <a:p>
            <a:pPr marL="0" lvl="0" indent="0" algn="l" rtl="0">
              <a:spcBef>
                <a:spcPts val="0"/>
              </a:spcBef>
              <a:spcAft>
                <a:spcPts val="0"/>
              </a:spcAft>
              <a:buNone/>
            </a:pPr>
            <a:r>
              <a:rPr lang="en-GB">
                <a:solidFill>
                  <a:schemeClr val="dk1"/>
                </a:solidFill>
              </a:rPr>
              <a:t>Because it might be better to look at it this way.</a:t>
            </a:r>
            <a:endParaRPr>
              <a:solidFill>
                <a:schemeClr val="dk1"/>
              </a:solidFill>
            </a:endParaRPr>
          </a:p>
          <a:p>
            <a:pPr marL="0" lvl="0" indent="0" algn="l" rtl="0">
              <a:spcBef>
                <a:spcPts val="0"/>
              </a:spcBef>
              <a:spcAft>
                <a:spcPts val="0"/>
              </a:spcAft>
              <a:buNone/>
            </a:pPr>
            <a:r>
              <a:rPr lang="en-GB">
                <a:solidFill>
                  <a:schemeClr val="dk1"/>
                </a:solidFill>
              </a:rPr>
              <a:t>We tend to focus on set categories of people who are 'the problem', </a:t>
            </a:r>
            <a:endParaRPr>
              <a:solidFill>
                <a:schemeClr val="dk1"/>
              </a:solidFill>
            </a:endParaRPr>
          </a:p>
          <a:p>
            <a:pPr marL="0" lvl="0" indent="0" algn="l" rtl="0">
              <a:spcBef>
                <a:spcPts val="0"/>
              </a:spcBef>
              <a:spcAft>
                <a:spcPts val="0"/>
              </a:spcAft>
              <a:buNone/>
            </a:pPr>
            <a:r>
              <a:rPr lang="en-GB">
                <a:solidFill>
                  <a:schemeClr val="dk1"/>
                </a:solidFill>
              </a:rPr>
              <a:t>when in fact it's the design that excludes and it can happen to anyone.</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4b6e2f5c32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34b6e2f5c32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First, I’ll define what a barrier is: A barrier arises for anyone when a task exceeds their capacity</a:t>
            </a:r>
            <a:endParaRPr>
              <a:solidFill>
                <a:schemeClr val="dk1"/>
              </a:solidFill>
            </a:endParaRPr>
          </a:p>
          <a:p>
            <a:pPr marL="0" lvl="0" indent="0" algn="l" rtl="0">
              <a:spcBef>
                <a:spcPts val="0"/>
              </a:spcBef>
              <a:spcAft>
                <a:spcPts val="0"/>
              </a:spcAft>
              <a:buNone/>
            </a:pPr>
            <a:r>
              <a:rPr lang="en-GB">
                <a:solidFill>
                  <a:schemeClr val="dk1"/>
                </a:solidFill>
              </a:rPr>
              <a:t>So let me clarify what I mean by capacity.</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Ability is what a person can do, in general, they have the skills to do it. So a person might have skill 1,2,3 and 4</a:t>
            </a:r>
            <a:endParaRPr>
              <a:solidFill>
                <a:schemeClr val="dk1"/>
              </a:solidFill>
            </a:endParaRPr>
          </a:p>
          <a:p>
            <a:pPr marL="0" lvl="0" indent="0" algn="l" rtl="0">
              <a:spcBef>
                <a:spcPts val="0"/>
              </a:spcBef>
              <a:spcAft>
                <a:spcPts val="0"/>
              </a:spcAft>
              <a:buNone/>
            </a:pPr>
            <a:r>
              <a:rPr lang="en-GB">
                <a:solidFill>
                  <a:schemeClr val="dk1"/>
                </a:solidFill>
              </a:rPr>
              <a:t>Capability, is what a person can do in a specific context, depending on the time and space.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 person might now only have skills 1 and 3</a:t>
            </a:r>
            <a:endParaRPr>
              <a:solidFill>
                <a:schemeClr val="dk1"/>
              </a:solidFill>
            </a:endParaRPr>
          </a:p>
          <a:p>
            <a:pPr marL="0" lvl="0" indent="0" algn="l" rtl="0">
              <a:spcBef>
                <a:spcPts val="0"/>
              </a:spcBef>
              <a:spcAft>
                <a:spcPts val="0"/>
              </a:spcAft>
              <a:buNone/>
            </a:pPr>
            <a:r>
              <a:rPr lang="en-GB">
                <a:solidFill>
                  <a:schemeClr val="dk1"/>
                </a:solidFill>
              </a:rPr>
              <a:t>Capacity, is </a:t>
            </a:r>
            <a:r>
              <a:rPr lang="en-GB"/>
              <a:t>what a person can do, taking into account what is going on for them</a:t>
            </a:r>
            <a:endParaRPr/>
          </a:p>
          <a:p>
            <a:pPr marL="0" lvl="0" indent="0" algn="l" rtl="0">
              <a:spcBef>
                <a:spcPts val="0"/>
              </a:spcBef>
              <a:spcAft>
                <a:spcPts val="0"/>
              </a:spcAft>
              <a:buNone/>
            </a:pPr>
            <a:r>
              <a:rPr lang="en-GB"/>
              <a:t>In that case, they might only have skill 3 left.</a:t>
            </a:r>
            <a:endParaRPr/>
          </a:p>
          <a:p>
            <a:pPr marL="0" lvl="0" indent="0" algn="l" rtl="0">
              <a:spcBef>
                <a:spcPts val="0"/>
              </a:spcBef>
              <a:spcAft>
                <a:spcPts val="0"/>
              </a:spcAft>
              <a:buNone/>
            </a:pPr>
            <a:r>
              <a:rPr lang="en-GB">
                <a:solidFill>
                  <a:schemeClr val="dk1"/>
                </a:solidFill>
              </a:rPr>
              <a:t>So for example: ​</a:t>
            </a:r>
            <a:endParaRPr>
              <a:solidFill>
                <a:schemeClr val="dk1"/>
              </a:solidFill>
            </a:endParaRPr>
          </a:p>
          <a:p>
            <a:pPr marL="0" lvl="0" indent="0" algn="l" rtl="0">
              <a:spcBef>
                <a:spcPts val="0"/>
              </a:spcBef>
              <a:spcAft>
                <a:spcPts val="0"/>
              </a:spcAft>
              <a:buNone/>
            </a:pPr>
            <a:r>
              <a:rPr lang="en-GB">
                <a:solidFill>
                  <a:schemeClr val="dk1"/>
                </a:solidFill>
              </a:rPr>
              <a:t>I’m able to read something on my phone. I have this</a:t>
            </a:r>
            <a:r>
              <a:rPr lang="en-GB" b="1">
                <a:solidFill>
                  <a:schemeClr val="dk1"/>
                </a:solidFill>
              </a:rPr>
              <a:t> ability</a:t>
            </a:r>
            <a:r>
              <a:rPr lang="en-GB">
                <a:solidFill>
                  <a:schemeClr val="dk1"/>
                </a:solidFill>
              </a:rPr>
              <a:t> in general. It might be very sunny  or if my battery is running out, I might be on saving mode and my screen could be less contrasted </a:t>
            </a:r>
            <a:endParaRPr>
              <a:solidFill>
                <a:schemeClr val="dk1"/>
              </a:solidFill>
            </a:endParaRPr>
          </a:p>
          <a:p>
            <a:pPr marL="0" lvl="0" indent="0" algn="l" rtl="0">
              <a:spcBef>
                <a:spcPts val="0"/>
              </a:spcBef>
              <a:spcAft>
                <a:spcPts val="0"/>
              </a:spcAft>
              <a:buNone/>
            </a:pPr>
            <a:r>
              <a:rPr lang="en-GB">
                <a:solidFill>
                  <a:schemeClr val="dk1"/>
                </a:solidFill>
              </a:rPr>
              <a:t>but even in this context, I might still have the </a:t>
            </a:r>
            <a:r>
              <a:rPr lang="en-GB" b="1">
                <a:solidFill>
                  <a:schemeClr val="dk1"/>
                </a:solidFill>
              </a:rPr>
              <a:t>capability</a:t>
            </a:r>
            <a:r>
              <a:rPr lang="en-GB">
                <a:solidFill>
                  <a:schemeClr val="dk1"/>
                </a:solidFill>
              </a:rPr>
              <a:t> to read.</a:t>
            </a:r>
            <a:endParaRPr>
              <a:solidFill>
                <a:schemeClr val="dk1"/>
              </a:solidFill>
            </a:endParaRPr>
          </a:p>
          <a:p>
            <a:pPr marL="0" lvl="0" indent="0" algn="l" rtl="0">
              <a:spcBef>
                <a:spcPts val="0"/>
              </a:spcBef>
              <a:spcAft>
                <a:spcPts val="0"/>
              </a:spcAft>
              <a:buNone/>
            </a:pPr>
            <a:r>
              <a:rPr lang="en-GB">
                <a:solidFill>
                  <a:schemeClr val="dk1"/>
                </a:solidFill>
              </a:rPr>
              <a:t>But now, if I’m tired on top of things, or have a lot on my mind then I might not have the </a:t>
            </a:r>
            <a:r>
              <a:rPr lang="en-GB" b="1">
                <a:solidFill>
                  <a:schemeClr val="dk1"/>
                </a:solidFill>
              </a:rPr>
              <a:t>capacity</a:t>
            </a:r>
            <a:r>
              <a:rPr lang="en-GB">
                <a:solidFill>
                  <a:schemeClr val="dk1"/>
                </a:solidFill>
              </a:rPr>
              <a:t> to focus and read.​</a:t>
            </a:r>
            <a:endParaRPr>
              <a:solidFill>
                <a:schemeClr val="dk1"/>
              </a:solidFill>
            </a:endParaRPr>
          </a:p>
          <a:p>
            <a:pPr marL="0" lvl="0" indent="0" algn="l" rtl="0">
              <a:spcBef>
                <a:spcPts val="0"/>
              </a:spcBef>
              <a:spcAft>
                <a:spcPts val="0"/>
              </a:spcAft>
              <a:buNone/>
            </a:pPr>
            <a:r>
              <a:rPr lang="en-GB">
                <a:solidFill>
                  <a:schemeClr val="dk1"/>
                </a:solidFill>
              </a:rPr>
              <a:t>So it’s not just about ability,</a:t>
            </a:r>
            <a:endParaRPr>
              <a:solidFill>
                <a:schemeClr val="dk1"/>
              </a:solidFill>
            </a:endParaRPr>
          </a:p>
          <a:p>
            <a:pPr marL="0" lvl="0" indent="0" algn="l" rtl="0">
              <a:spcBef>
                <a:spcPts val="0"/>
              </a:spcBef>
              <a:spcAft>
                <a:spcPts val="0"/>
              </a:spcAft>
              <a:buNone/>
            </a:pPr>
            <a:r>
              <a:rPr lang="en-GB">
                <a:solidFill>
                  <a:schemeClr val="dk1"/>
                </a:solidFill>
              </a:rPr>
              <a:t>you need to take the wider context of the person into account as well.</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5b28d43e0a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5b28d43e0a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Some people working for the UK Government looked at categorising all the barriers people face,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which could apply to anyone at any point in time.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They call them universal barriers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4b6e2f5c32_0_4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4b6e2f5c32_0_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5ed084f4c2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5ed084f4c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25b28d43e0a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25b28d43e0a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25ed084f4c2_0_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25ed084f4c2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I’m going to give you an example, it’s when I applied to the EU settled status.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When you think of someone experiencing barriers to use a service, you probably don’t think about me, a person who is actually working in digital and creating services as her day job…</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Using the 11 universal barriers and looking at the time I’ve applied for the EU settled  Status, here are some of those I’ve experienced:</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b="1">
                <a:solidFill>
                  <a:schemeClr val="dk1"/>
                </a:solidFill>
              </a:rPr>
              <a:t>Enthusiasm</a:t>
            </a:r>
            <a:r>
              <a:rPr lang="en-GB">
                <a:solidFill>
                  <a:schemeClr val="dk1"/>
                </a:solidFill>
              </a:rPr>
              <a:t> (I really didn’t want to apply and in fact when the service was launched, I was still really hoping it would not come to this, so I was in no rush to use this service</a:t>
            </a:r>
            <a:endParaRPr>
              <a:solidFill>
                <a:schemeClr val="dk1"/>
              </a:solidFill>
            </a:endParaRPr>
          </a:p>
          <a:p>
            <a:pPr marL="0" lvl="0" indent="0" algn="l" rtl="0">
              <a:spcBef>
                <a:spcPts val="0"/>
              </a:spcBef>
              <a:spcAft>
                <a:spcPts val="0"/>
              </a:spcAft>
              <a:buClr>
                <a:schemeClr val="dk1"/>
              </a:buClr>
              <a:buSzPts val="1100"/>
              <a:buFont typeface="Arial"/>
              <a:buNone/>
            </a:pPr>
            <a:r>
              <a:rPr lang="en-GB" b="1">
                <a:solidFill>
                  <a:schemeClr val="dk1"/>
                </a:solidFill>
              </a:rPr>
              <a:t>Access,</a:t>
            </a:r>
            <a:r>
              <a:rPr lang="en-GB">
                <a:solidFill>
                  <a:schemeClr val="dk1"/>
                </a:solidFill>
              </a:rPr>
              <a:t> initially it was only available on Android, so 2 of my children could not apply from their iPhone and were relying on accessing an android device to apply.</a:t>
            </a:r>
            <a:endParaRPr>
              <a:solidFill>
                <a:schemeClr val="dk1"/>
              </a:solidFill>
            </a:endParaRPr>
          </a:p>
          <a:p>
            <a:pPr marL="0" lvl="0" indent="0" algn="l" rtl="0">
              <a:spcBef>
                <a:spcPts val="0"/>
              </a:spcBef>
              <a:spcAft>
                <a:spcPts val="0"/>
              </a:spcAft>
              <a:buClr>
                <a:schemeClr val="dk1"/>
              </a:buClr>
              <a:buSzPts val="1100"/>
              <a:buFont typeface="Arial"/>
              <a:buNone/>
            </a:pPr>
            <a:r>
              <a:rPr lang="en-GB" b="1">
                <a:solidFill>
                  <a:schemeClr val="dk1"/>
                </a:solidFill>
              </a:rPr>
              <a:t>Evidence</a:t>
            </a:r>
            <a:r>
              <a:rPr lang="en-GB">
                <a:solidFill>
                  <a:schemeClr val="dk1"/>
                </a:solidFill>
              </a:rPr>
              <a:t>: to justify my eligibility, I had to provide document to evidence this. The documents had to be in my own name, showing my address and the date they were covering.</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5 years were to be covered and we were only allowed to upload 10 documents. For other document, I was unsure is they had to be in English, like for birth certificates?</a:t>
            </a:r>
            <a:endParaRPr>
              <a:solidFill>
                <a:schemeClr val="dk1"/>
              </a:solidFill>
            </a:endParaRPr>
          </a:p>
          <a:p>
            <a:pPr marL="0" lvl="0" indent="0" algn="l" rtl="0">
              <a:spcBef>
                <a:spcPts val="0"/>
              </a:spcBef>
              <a:spcAft>
                <a:spcPts val="0"/>
              </a:spcAft>
              <a:buClr>
                <a:schemeClr val="dk1"/>
              </a:buClr>
              <a:buSzPts val="1100"/>
              <a:buFont typeface="Arial"/>
              <a:buNone/>
            </a:pPr>
            <a:r>
              <a:rPr lang="en-GB" b="1">
                <a:solidFill>
                  <a:schemeClr val="dk1"/>
                </a:solidFill>
              </a:rPr>
              <a:t>Emotional state</a:t>
            </a:r>
            <a:r>
              <a:rPr lang="en-GB">
                <a:solidFill>
                  <a:schemeClr val="dk1"/>
                </a:solidFill>
              </a:rPr>
              <a:t>: succeeding or not was going to affect my ability to stay in the UK and it was also going to affect my children’s future.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 probably should also add here that, I’m using my own personal experience, but I realise that I’m still very privileged, because if I had to leave the country, there are other countries I could go to, and my life and my family would not be in danger so other people could be in a much worse emotional stress than this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b="1">
                <a:solidFill>
                  <a:schemeClr val="dk1"/>
                </a:solidFill>
              </a:rPr>
              <a:t>Trust</a:t>
            </a:r>
            <a:r>
              <a:rPr lang="en-GB">
                <a:solidFill>
                  <a:schemeClr val="dk1"/>
                </a:solidFill>
              </a:rPr>
              <a:t>: I had very little trust in the Home Office, and when asked to mail my passport initially, (which was not normally part of the process)  I withdrew my application as the risk for my passport to be lost in the mail or by the Home Office felt too high for me. I also don’t trust the French authorities either to re-do one easily</a:t>
            </a:r>
            <a:endParaRPr>
              <a:solidFill>
                <a:schemeClr val="dk1"/>
              </a:solidFill>
            </a:endParaRPr>
          </a:p>
          <a:p>
            <a:pPr marL="0" lvl="0" indent="0" algn="l" rtl="0">
              <a:spcBef>
                <a:spcPts val="0"/>
              </a:spcBef>
              <a:spcAft>
                <a:spcPts val="0"/>
              </a:spcAft>
              <a:buNone/>
            </a:pPr>
            <a:r>
              <a:rPr lang="en-GB">
                <a:solidFill>
                  <a:schemeClr val="dk1"/>
                </a:solidFill>
              </a:rPr>
              <a:t>For others, awareness was going to be an issue if they didn’t watch the news or speak English, or thought that having British kids means they didn’t have to apply for example.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Not that long ago, in the news, there were a few cases of people who had physical documentation which they thought was still valid and that they didn’t have to apply for the EU settled status</a:t>
            </a:r>
            <a:endParaRPr>
              <a:solidFill>
                <a:schemeClr val="dk1"/>
              </a:solidFill>
            </a:endParaRPr>
          </a:p>
          <a:p>
            <a:pPr marL="0" lvl="0" indent="0" algn="l" rtl="0">
              <a:spcBef>
                <a:spcPts val="0"/>
              </a:spcBef>
              <a:spcAft>
                <a:spcPts val="0"/>
              </a:spcAft>
              <a:buNone/>
            </a:pPr>
            <a:r>
              <a:rPr lang="en-GB">
                <a:solidFill>
                  <a:schemeClr val="dk1"/>
                </a:solidFill>
              </a:rPr>
              <a:t>But now they are at risk of deportation, so awareness is a huge issue.</a:t>
            </a:r>
            <a:endParaRPr>
              <a:solidFill>
                <a:schemeClr val="dk1"/>
              </a:solidFill>
            </a:endParaRPr>
          </a:p>
          <a:p>
            <a:pPr marL="0" lvl="0" indent="0" algn="l" rtl="0">
              <a:spcBef>
                <a:spcPts val="0"/>
              </a:spcBef>
              <a:spcAft>
                <a:spcPts val="0"/>
              </a:spcAft>
              <a:buNone/>
            </a:pPr>
            <a:r>
              <a:rPr lang="en-GB">
                <a:solidFill>
                  <a:schemeClr val="dk1"/>
                </a:solidFill>
              </a:rPr>
              <a:t>Comprehension could have been an issue too for people who didn’t speak English well enough, and then the interface and interaction skills could also have been an issue, as well as self confidence.</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5ed084f4c2_0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25ed084f4c2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The universal barriers are a work in progress. </a:t>
            </a:r>
            <a:endParaRPr>
              <a:solidFill>
                <a:schemeClr val="dk1"/>
              </a:solidFill>
            </a:endParaRPr>
          </a:p>
          <a:p>
            <a:pPr marL="0" lvl="0" indent="0" algn="l" rtl="0">
              <a:spcBef>
                <a:spcPts val="0"/>
              </a:spcBef>
              <a:spcAft>
                <a:spcPts val="0"/>
              </a:spcAft>
              <a:buNone/>
            </a:pPr>
            <a:r>
              <a:rPr lang="en-GB">
                <a:solidFill>
                  <a:schemeClr val="dk1"/>
                </a:solidFill>
              </a:rPr>
              <a:t>Personally I would make two changes to these barriers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 ‘Enthusiasm‘ barrier could be better named, like ‘Motivation’, because when thinking about a service delivered by the public sector, I can’t think of any I would be enthusiastic to use.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it’s probably ok.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I think ‘Fear‘ should be a barrier in itself, it could be covered by the ’emotional state’ and ‘trust’ barriers, but when you work with refugees or victims of domestic abuse for example, there is a real fear that using some services might put you at risk.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Poverty can also make you really stressed when applying for services as some people fear that if they don’t do it right , they might lose benefits for example.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You could probably think of other things that are relevant to your own service or product. </a:t>
            </a:r>
            <a:endParaRPr>
              <a:solidFill>
                <a:schemeClr val="dk1"/>
              </a:solidFill>
            </a:endParaRPr>
          </a:p>
          <a:p>
            <a:pPr marL="0" lvl="0" indent="0" algn="l" rtl="0">
              <a:spcBef>
                <a:spcPts val="0"/>
              </a:spcBef>
              <a:spcAft>
                <a:spcPts val="0"/>
              </a:spcAft>
              <a:buNone/>
            </a:pPr>
            <a:r>
              <a:rPr lang="en-GB">
                <a:solidFill>
                  <a:schemeClr val="dk1"/>
                </a:solidFill>
              </a:rPr>
              <a:t>You can use the barriers for inspiration and make it work for you, </a:t>
            </a:r>
            <a:endParaRPr>
              <a:solidFill>
                <a:schemeClr val="dk1"/>
              </a:solidFill>
            </a:endParaRPr>
          </a:p>
          <a:p>
            <a:pPr marL="0" lvl="0" indent="0" algn="l" rtl="0">
              <a:spcBef>
                <a:spcPts val="0"/>
              </a:spcBef>
              <a:spcAft>
                <a:spcPts val="0"/>
              </a:spcAft>
              <a:buNone/>
            </a:pPr>
            <a:r>
              <a:rPr lang="en-GB">
                <a:solidFill>
                  <a:schemeClr val="dk1"/>
                </a:solidFill>
              </a:rPr>
              <a:t>this is not set in stone.</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5b28d43e0a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5b28d43e0a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25ed084f4c2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25ed084f4c2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As mentioned before, accessibility is only one part of inclusive design, but it is well documented. </a:t>
            </a:r>
            <a:endParaRPr>
              <a:solidFill>
                <a:schemeClr val="dk1"/>
              </a:solidFill>
            </a:endParaRPr>
          </a:p>
          <a:p>
            <a:pPr marL="0" lvl="0" indent="0" algn="l" rtl="0">
              <a:spcBef>
                <a:spcPts val="0"/>
              </a:spcBef>
              <a:spcAft>
                <a:spcPts val="0"/>
              </a:spcAft>
              <a:buNone/>
            </a:pPr>
            <a:r>
              <a:rPr lang="en-GB">
                <a:solidFill>
                  <a:schemeClr val="dk1"/>
                </a:solidFill>
              </a:rPr>
              <a:t>Trainings are available, so it’s a really good place to start if you’re new to inclusion.</a:t>
            </a:r>
            <a:endParaRPr>
              <a:solidFill>
                <a:schemeClr val="dk1"/>
              </a:solidFill>
            </a:endParaRPr>
          </a:p>
          <a:p>
            <a:pPr marL="0" lvl="0" indent="0" algn="l" rtl="0">
              <a:spcBef>
                <a:spcPts val="0"/>
              </a:spcBef>
              <a:spcAft>
                <a:spcPts val="0"/>
              </a:spcAft>
              <a:buNone/>
            </a:pPr>
            <a:r>
              <a:rPr lang="en-GB">
                <a:solidFill>
                  <a:schemeClr val="dk1"/>
                </a:solidFill>
              </a:rPr>
              <a:t>You need to think about it right from the start, not at the very end as it will influence your decisions all along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1 in 4 people are disabled in the UK, so ideally, you should have a similar proportion of disabled people taking part in your research.</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Also don’t just look at blind people using a screen readers - they are important - but try to also involve people who are neurodivergent, people with hearing or cognitive impairments, and more.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Don’t forget internal users, they could also have accessibility issues while delivering the service, so do think about them too.</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And make sure everyone in your team understand how to avoid making things inaccessible without meaning to.</a:t>
            </a:r>
            <a:endParaRPr>
              <a:solidFill>
                <a:schemeClr val="dk1"/>
              </a:solidFill>
            </a:endParaRPr>
          </a:p>
          <a:p>
            <a:pPr marL="0" lvl="0" indent="0" algn="l" rtl="0">
              <a:spcBef>
                <a:spcPts val="0"/>
              </a:spcBef>
              <a:spcAft>
                <a:spcPts val="0"/>
              </a:spcAft>
              <a:buNone/>
            </a:pPr>
            <a:r>
              <a:rPr lang="en-GB">
                <a:solidFill>
                  <a:schemeClr val="dk1"/>
                </a:solidFill>
              </a:rPr>
              <a:t>This isn’t just about colour and font choices, or about how the developer will have coded the interface,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b="1">
                <a:solidFill>
                  <a:schemeClr val="dk1"/>
                </a:solidFill>
              </a:rPr>
              <a:t>Everyone has a role to play.</a:t>
            </a:r>
            <a:endParaRPr b="1">
              <a:solidFill>
                <a:schemeClr val="dk1"/>
              </a:solidFill>
            </a:endParaRPr>
          </a:p>
          <a:p>
            <a:pPr marL="0" lvl="0" indent="0" algn="l" rtl="0">
              <a:spcBef>
                <a:spcPts val="0"/>
              </a:spcBef>
              <a:spcAft>
                <a:spcPts val="0"/>
              </a:spcAft>
              <a:buNone/>
            </a:pPr>
            <a:r>
              <a:rPr lang="en-GB">
                <a:solidFill>
                  <a:schemeClr val="dk1"/>
                </a:solidFill>
              </a:rPr>
              <a:t>Back to the title of the talk: accessibility is great, but you need to go beyond this!</a:t>
            </a:r>
            <a:endParaRPr>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4d359735a1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4d359735a1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you should consider the digital capability of your users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first the device they use and the quality of the network they might have at a point in time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Ask your developers, they are ways to test how your app would function when the broadband speed is low, you can simulate that and optimise how things work in these conditions.</a:t>
            </a:r>
            <a:endParaRPr/>
          </a:p>
          <a:p>
            <a:pPr marL="0" lvl="0" indent="0" algn="l" rtl="0">
              <a:spcBef>
                <a:spcPts val="0"/>
              </a:spcBef>
              <a:spcAft>
                <a:spcPts val="0"/>
              </a:spcAft>
              <a:buClr>
                <a:schemeClr val="dk1"/>
              </a:buClr>
              <a:buSzPts val="1100"/>
              <a:buFont typeface="Arial"/>
              <a:buNone/>
            </a:pPr>
            <a:r>
              <a:rPr lang="en-GB">
                <a:solidFill>
                  <a:schemeClr val="dk1"/>
                </a:solidFill>
              </a:rPr>
              <a:t>Design for mobile first and small screens, and test on these too.</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Some of your users might have old devices, and it’s not always a resource issue, more and more people are considering the environment and choosing to not always change their device for the latest one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 do not only test on the most recent version of operating system and browsers</a:t>
            </a:r>
            <a:endParaRPr>
              <a:solidFill>
                <a:schemeClr val="dk1"/>
              </a:solidFill>
            </a:endParaRPr>
          </a:p>
          <a:p>
            <a:pPr marL="0" lvl="0" indent="0" algn="l" rtl="0">
              <a:spcBef>
                <a:spcPts val="0"/>
              </a:spcBef>
              <a:spcAft>
                <a:spcPts val="0"/>
              </a:spcAft>
              <a:buClr>
                <a:schemeClr val="dk1"/>
              </a:buClr>
              <a:buSzPts val="1100"/>
              <a:buFont typeface="Arial"/>
              <a:buNone/>
            </a:pPr>
            <a:r>
              <a:rPr lang="en-GB"/>
              <a:t>if you can’t make it work will in all these conditions, think of alternative channels to access your service and product. It’s good practice anyway to not only offer online solution.</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34d359735a1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4d359735a1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Still about digital capability, but this time looking at the data needed.</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It’s important to consider because your user might not have unlimited data, but also because it will improve the performance of your service or product and it’s better for the environment.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You should provide a file’s link instead of only providing an option to download the file,   especially if it’s a big file</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if it’s not possible, then tell people the size of the file so they can decide if they have enough data to download it or not</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this empowers you users to choose where they want to download or not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keep files like images big enough so the quality allows to see them well, but also small enough so it doesn’t use too much data to load</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 it’s a balance to have between accessibility and digital inclusion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34d359735a1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34d359735a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Ideally, you should design with people who will be affected by your service, and the people who deliver it.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Go to them.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Meet people on their terms, in a setting comfortable for them.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It’s not easy</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 lot of the barriers which could prevent people from using your service are also preventing them from taking part in your research:</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People might be time poor or have low trust in your organisation. Their emotional state might prevent them from doing it or they might not have access to what you need for them to take part in the research</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 alternative to researching with people directly is to reach out to organisations and communities</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Find the best way for you to understand the barriers your users are facing and how to remove them.</a:t>
            </a:r>
            <a:endParaRPr>
              <a:solidFill>
                <a:schemeClr val="dk1"/>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34d359735a1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34d359735a1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Is your product or service asking or displaying a lot of numbers?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Did you know that low numeracy affect half the working-age adults in the UK?</a:t>
            </a:r>
            <a:endParaRPr>
              <a:solidFill>
                <a:schemeClr val="dk1"/>
              </a:solidFill>
            </a:endParaRPr>
          </a:p>
          <a:p>
            <a:pPr marL="0" lvl="0" indent="0" algn="l" rtl="0">
              <a:spcBef>
                <a:spcPts val="0"/>
              </a:spcBef>
              <a:spcAft>
                <a:spcPts val="0"/>
              </a:spcAft>
              <a:buClr>
                <a:schemeClr val="dk1"/>
              </a:buClr>
              <a:buSzPts val="1100"/>
              <a:buFont typeface="Arial"/>
              <a:buNone/>
            </a:pPr>
            <a:r>
              <a:rPr lang="en-GB" u="sng">
                <a:solidFill>
                  <a:schemeClr val="hlink"/>
                </a:solidFill>
                <a:hlinkClick r:id="rId3"/>
              </a:rPr>
              <a:t>Plain numbers</a:t>
            </a:r>
            <a:r>
              <a:rPr lang="en-GB">
                <a:solidFill>
                  <a:schemeClr val="dk1"/>
                </a:solidFill>
              </a:rPr>
              <a:t> is an association which could help you do better.</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Check the </a:t>
            </a:r>
            <a:r>
              <a:rPr lang="en-GB" u="sng">
                <a:solidFill>
                  <a:schemeClr val="hlink"/>
                </a:solidFill>
                <a:hlinkClick r:id="rId4"/>
              </a:rPr>
              <a:t>Accessible numbers project</a:t>
            </a:r>
            <a:r>
              <a:rPr lang="en-GB">
                <a:solidFill>
                  <a:schemeClr val="dk1"/>
                </a:solidFill>
              </a:rPr>
              <a:t> by Laura Parker, and the poster Laura worked on with Rachel Malic and Jane McFadyen.</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These 3 content designers who came up with a new do and don’t poster for designing for people with dyscalculia or low numeracy which I’m showing on this slide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In the notes of the slide, I’ve put a</a:t>
            </a:r>
            <a:r>
              <a:rPr lang="en-GB" u="sng">
                <a:solidFill>
                  <a:schemeClr val="hlink"/>
                </a:solidFill>
                <a:hlinkClick r:id="rId5"/>
              </a:rPr>
              <a:t> link to a blogpost explaining how they made this poster</a:t>
            </a:r>
            <a:r>
              <a:rPr lang="en-GB">
                <a:solidFill>
                  <a:schemeClr val="dk1"/>
                </a:solidFill>
              </a:rPr>
              <a:t> and you can learn more about it. The accessible number project has advice and podcast episodes for you to learn more about the problems and how to do better.</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34d359735a1_0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34d359735a1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Make it easy for people to tell you when something is not right.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GB">
                <a:solidFill>
                  <a:schemeClr val="dk1"/>
                </a:solidFill>
              </a:rPr>
              <a:t>Even if you have done a really good work, you are likely to overlook some issues, so this feedback is crucial to keep improving your service.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If your feedback mechanism is only online and not accessible, you are going to miss out on a lot of inclusion issues…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So make sure the way you request feedback is accessible and not only online.</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34d359735a1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34d359735a1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I’ve added this quote from David Dylan Thomas,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 Every question you ask is another barrier”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It’s another gate you ask people to walk through to get to their destination, </a:t>
            </a:r>
            <a:endParaRPr>
              <a:solidFill>
                <a:schemeClr val="dk1"/>
              </a:solidFill>
            </a:endParaRPr>
          </a:p>
          <a:p>
            <a:pPr marL="0" lvl="0" indent="0" algn="l" rtl="0">
              <a:spcBef>
                <a:spcPts val="0"/>
              </a:spcBef>
              <a:spcAft>
                <a:spcPts val="0"/>
              </a:spcAft>
              <a:buNone/>
            </a:pPr>
            <a:r>
              <a:rPr lang="en-GB">
                <a:solidFill>
                  <a:schemeClr val="dk1"/>
                </a:solidFill>
              </a:rPr>
              <a:t>does that gate really need to be there?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This quote is from a really interesting podcast episode, again, you have the link in the notes of the slide.</a:t>
            </a:r>
            <a:endParaRPr>
              <a:solidFill>
                <a:schemeClr val="dk1"/>
              </a:solidFill>
            </a:endParaRPr>
          </a:p>
          <a:p>
            <a:pPr marL="0" lvl="0" indent="0" algn="l" rtl="0">
              <a:spcBef>
                <a:spcPts val="0"/>
              </a:spcBef>
              <a:spcAft>
                <a:spcPts val="0"/>
              </a:spcAft>
              <a:buNone/>
            </a:pPr>
            <a:r>
              <a:rPr lang="en-GB" u="sng">
                <a:solidFill>
                  <a:schemeClr val="hlink"/>
                </a:solidFill>
                <a:hlinkClick r:id="rId3"/>
              </a:rPr>
              <a:t>Design systems and cognitive bias with David DylanThomas</a:t>
            </a:r>
            <a:r>
              <a:rPr lang="en-GB">
                <a:solidFill>
                  <a:schemeClr val="dk1"/>
                </a:solidFill>
              </a:rPr>
              <a:t> - System of harm podcast by Amy Hupe</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570466078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570466078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34b6e2f5c32_0_4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34b6e2f5c32_0_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solidFill>
                  <a:schemeClr val="dk1"/>
                </a:solidFill>
              </a:rPr>
              <a:t>In the next part, I’d like to focus on inclusion within your team.</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Unless you have an amazing research culture in your organisation. you won’t be speaking with disabled people that often</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I think that the best way to have inclusion in mind for your users is to start to really change the way you work with your own team and your stakeholders, as you work with them every day.</a:t>
            </a:r>
            <a:endParaRPr dirty="0">
              <a:solidFill>
                <a:schemeClr val="dk1"/>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34d359735a1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34d359735a1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You might be thinking, what is she on about? there are no disabled people in my team or among my stakeholders. And maybe you’re right.</a:t>
            </a:r>
            <a:endParaRPr>
              <a:solidFill>
                <a:schemeClr val="dk1"/>
              </a:solidFill>
            </a:endParaRPr>
          </a:p>
          <a:p>
            <a:pPr marL="0" lvl="0" indent="0" algn="l" rtl="0">
              <a:spcBef>
                <a:spcPts val="0"/>
              </a:spcBef>
              <a:spcAft>
                <a:spcPts val="0"/>
              </a:spcAft>
              <a:buNone/>
            </a:pPr>
            <a:r>
              <a:rPr lang="en-GB">
                <a:solidFill>
                  <a:schemeClr val="dk1"/>
                </a:solidFill>
              </a:rPr>
              <a:t>But the problem is that people often think of disability as something that is visible and permanent.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Do you remember the statistic for neurodiversity? about 1 in 7 people in the general population but in tech and creative industries, it might be up to 50%</a:t>
            </a:r>
            <a:endParaRPr>
              <a:solidFill>
                <a:schemeClr val="dk1"/>
              </a:solidFill>
            </a:endParaRPr>
          </a:p>
          <a:p>
            <a:pPr marL="0" lvl="0" indent="0" algn="l" rtl="0">
              <a:spcBef>
                <a:spcPts val="0"/>
              </a:spcBef>
              <a:spcAft>
                <a:spcPts val="0"/>
              </a:spcAft>
              <a:buNone/>
            </a:pPr>
            <a:r>
              <a:rPr lang="en-GB">
                <a:solidFill>
                  <a:schemeClr val="dk1"/>
                </a:solidFill>
              </a:rPr>
              <a:t>This is not visible. You might not know about it, but you surely should think about it.</a:t>
            </a:r>
            <a:endParaRPr>
              <a:solidFill>
                <a:schemeClr val="dk1"/>
              </a:solidFill>
            </a:endParaRPr>
          </a:p>
          <a:p>
            <a:pPr marL="0" lvl="0" indent="0" algn="l" rtl="0">
              <a:spcBef>
                <a:spcPts val="0"/>
              </a:spcBef>
              <a:spcAft>
                <a:spcPts val="0"/>
              </a:spcAft>
              <a:buNone/>
            </a:pPr>
            <a:r>
              <a:rPr lang="en-GB">
                <a:solidFill>
                  <a:schemeClr val="dk1"/>
                </a:solidFill>
              </a:rPr>
              <a:t>Another thing to keep in mind is that people sometime don’t declare their disability to their employer/colleagues</a:t>
            </a:r>
            <a:endParaRPr>
              <a:solidFill>
                <a:schemeClr val="dk1"/>
              </a:solidFill>
            </a:endParaRPr>
          </a:p>
          <a:p>
            <a:pPr marL="0" lvl="0" indent="0" algn="l" rtl="0">
              <a:spcBef>
                <a:spcPts val="1200"/>
              </a:spcBef>
              <a:spcAft>
                <a:spcPts val="0"/>
              </a:spcAft>
              <a:buNone/>
            </a:pPr>
            <a:r>
              <a:rPr lang="en-GB">
                <a:solidFill>
                  <a:schemeClr val="dk1"/>
                </a:solidFill>
              </a:rPr>
              <a:t>There might be different  reasons, I can give you some of mines: </a:t>
            </a:r>
            <a:endParaRPr>
              <a:solidFill>
                <a:schemeClr val="dk1"/>
              </a:solidFill>
            </a:endParaRPr>
          </a:p>
          <a:p>
            <a:pPr marL="457200" lvl="0" indent="-298450" algn="l" rtl="0">
              <a:spcBef>
                <a:spcPts val="1200"/>
              </a:spcBef>
              <a:spcAft>
                <a:spcPts val="0"/>
              </a:spcAft>
              <a:buClr>
                <a:schemeClr val="dk1"/>
              </a:buClr>
              <a:buSzPts val="1100"/>
              <a:buChar char="●"/>
            </a:pPr>
            <a:r>
              <a:rPr lang="en-GB">
                <a:solidFill>
                  <a:schemeClr val="dk1"/>
                </a:solidFill>
              </a:rPr>
              <a:t>before getting a role, I’m never completely sure people won’t hold this against me despite saying they don’t discriminate</a:t>
            </a:r>
            <a:endParaRPr>
              <a:solidFill>
                <a:schemeClr val="dk1"/>
              </a:solidFill>
            </a:endParaRPr>
          </a:p>
          <a:p>
            <a:pPr marL="457200" lvl="0" indent="-298450" algn="l" rtl="0">
              <a:spcBef>
                <a:spcPts val="0"/>
              </a:spcBef>
              <a:spcAft>
                <a:spcPts val="0"/>
              </a:spcAft>
              <a:buClr>
                <a:schemeClr val="dk1"/>
              </a:buClr>
              <a:buSzPts val="1100"/>
              <a:buChar char="●"/>
            </a:pPr>
            <a:r>
              <a:rPr lang="en-GB">
                <a:solidFill>
                  <a:schemeClr val="dk1"/>
                </a:solidFill>
              </a:rPr>
              <a:t>once I have the role, I usually don’t talk about it because people might then treat me differently, or give me unwanted advice, or won’t believe me</a:t>
            </a:r>
            <a:endParaRPr>
              <a:solidFill>
                <a:schemeClr val="dk1"/>
              </a:solidFill>
            </a:endParaRPr>
          </a:p>
          <a:p>
            <a:pPr marL="457200" lvl="0" indent="-298450" algn="l" rtl="0">
              <a:spcBef>
                <a:spcPts val="0"/>
              </a:spcBef>
              <a:spcAft>
                <a:spcPts val="0"/>
              </a:spcAft>
              <a:buClr>
                <a:schemeClr val="dk1"/>
              </a:buClr>
              <a:buSzPts val="1100"/>
              <a:buChar char="●"/>
            </a:pPr>
            <a:r>
              <a:rPr lang="en-GB">
                <a:solidFill>
                  <a:schemeClr val="dk1"/>
                </a:solidFill>
              </a:rPr>
              <a:t>I don’t want to be seen differently or have this used against me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These days I’m more open about it because I’m more experienced and if things do not work out for me, I just change role.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It’s a privilege, and I can do this because I don’t really need accommodations if I can work mostly from home. </a:t>
            </a:r>
            <a:endParaRPr>
              <a:solidFill>
                <a:schemeClr val="dk1"/>
              </a:solidFill>
            </a:endParaRPr>
          </a:p>
          <a:p>
            <a:pPr marL="0" lvl="0" indent="0" algn="l" rtl="0">
              <a:lnSpc>
                <a:spcPct val="100000"/>
              </a:lnSpc>
              <a:spcBef>
                <a:spcPts val="1200"/>
              </a:spcBef>
              <a:spcAft>
                <a:spcPts val="0"/>
              </a:spcAft>
              <a:buNone/>
            </a:pPr>
            <a:r>
              <a:rPr lang="en-GB">
                <a:solidFill>
                  <a:schemeClr val="dk1"/>
                </a:solidFill>
              </a:rPr>
              <a:t>But not everyone can do this, so this is why many people still don’t declare their disabilities, there might be other reasons as well.</a:t>
            </a:r>
            <a:endParaRPr>
              <a:solidFill>
                <a:schemeClr val="dk1"/>
              </a:solidFill>
            </a:endParaRPr>
          </a:p>
          <a:p>
            <a:pPr marL="0" lvl="0" indent="0" algn="l" rtl="0">
              <a:lnSpc>
                <a:spcPct val="100000"/>
              </a:lnSpc>
              <a:spcBef>
                <a:spcPts val="1200"/>
              </a:spcBef>
              <a:spcAft>
                <a:spcPts val="0"/>
              </a:spcAft>
              <a:buNone/>
            </a:pPr>
            <a:r>
              <a:rPr lang="en-GB">
                <a:solidFill>
                  <a:schemeClr val="dk1"/>
                </a:solidFill>
              </a:rPr>
              <a:t>Another reason you might have more disabled people working with you than you think is that many disabilities are not visible: like hearing and sight impairments, chronic pain and many more</a:t>
            </a:r>
            <a:endParaRPr b="1">
              <a:solidFill>
                <a:schemeClr val="dk1"/>
              </a:solidFill>
            </a:endParaRPr>
          </a:p>
          <a:p>
            <a:pPr marL="0" lvl="0" indent="0" algn="l" rtl="0">
              <a:spcBef>
                <a:spcPts val="1200"/>
              </a:spcBef>
              <a:spcAft>
                <a:spcPts val="0"/>
              </a:spcAft>
              <a:buClr>
                <a:schemeClr val="dk1"/>
              </a:buClr>
              <a:buSzPts val="1100"/>
              <a:buFont typeface="Arial"/>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4d359735a1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4d359735a1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4d359735a1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34d359735a1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a:solidFill>
                  <a:schemeClr val="dk1"/>
                </a:solidFill>
              </a:rPr>
              <a:t>the first thing I want to make you think about is the stand-up. </a:t>
            </a:r>
            <a:endParaRPr>
              <a:solidFill>
                <a:schemeClr val="dk1"/>
              </a:solidFill>
            </a:endParaRPr>
          </a:p>
          <a:p>
            <a:pPr marL="0" lvl="0" indent="0" algn="l" rtl="0">
              <a:spcBef>
                <a:spcPts val="0"/>
              </a:spcBef>
              <a:spcAft>
                <a:spcPts val="0"/>
              </a:spcAft>
              <a:buNone/>
            </a:pPr>
            <a:r>
              <a:rPr lang="en-GB">
                <a:solidFill>
                  <a:schemeClr val="dk1"/>
                </a:solidFill>
              </a:rPr>
              <a:t>If you are working remotely, you are probably not really standing-up.</a:t>
            </a:r>
            <a:endParaRPr>
              <a:solidFill>
                <a:schemeClr val="dk1"/>
              </a:solidFill>
            </a:endParaRPr>
          </a:p>
          <a:p>
            <a:pPr marL="0" lvl="0" indent="0" algn="l" rtl="0">
              <a:spcBef>
                <a:spcPts val="0"/>
              </a:spcBef>
              <a:spcAft>
                <a:spcPts val="0"/>
              </a:spcAft>
              <a:buNone/>
            </a:pPr>
            <a:r>
              <a:rPr lang="en-GB">
                <a:solidFill>
                  <a:schemeClr val="dk1"/>
                </a:solidFill>
              </a:rPr>
              <a:t>The idea behind standing-up is to keep the meeting short and effective, but …. the team might get bigger, sometime people talk longer but some people in your team might not be able to stay-up for that long. </a:t>
            </a:r>
            <a:endParaRPr>
              <a:solidFill>
                <a:schemeClr val="dk1"/>
              </a:solidFill>
            </a:endParaRPr>
          </a:p>
          <a:p>
            <a:pPr marL="0" lvl="0" indent="0" algn="l" rtl="0">
              <a:spcBef>
                <a:spcPts val="0"/>
              </a:spcBef>
              <a:spcAft>
                <a:spcPts val="0"/>
              </a:spcAft>
              <a:buNone/>
            </a:pPr>
            <a:r>
              <a:rPr lang="en-GB">
                <a:solidFill>
                  <a:schemeClr val="dk1"/>
                </a:solidFill>
              </a:rPr>
              <a:t>They might not tell you. There has been times for me where standing up for more than 20 min would be painful. I do not always feel comfortable telling the team this.</a:t>
            </a:r>
            <a:endParaRPr>
              <a:solidFill>
                <a:schemeClr val="dk1"/>
              </a:solidFill>
            </a:endParaRPr>
          </a:p>
          <a:p>
            <a:pPr marL="0" lvl="0" indent="0" algn="l" rtl="0">
              <a:spcBef>
                <a:spcPts val="0"/>
              </a:spcBef>
              <a:spcAft>
                <a:spcPts val="0"/>
              </a:spcAft>
              <a:buNone/>
            </a:pPr>
            <a:r>
              <a:rPr lang="en-GB">
                <a:solidFill>
                  <a:schemeClr val="dk1"/>
                </a:solidFill>
              </a:rPr>
              <a:t>So I might make the effort and be in pain for the rest of the day. So do keep this meeting short if you are really standing and invite people to tell you privately if the stand-up is problematic for them.</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Fibonacci numbers  to size the work …. I’ve seen this done in a few places.  The Fibonacci sequence is where a number is the sum of the 2 numbers coming before it.</a:t>
            </a:r>
            <a:endParaRPr>
              <a:solidFill>
                <a:schemeClr val="dk1"/>
              </a:solidFill>
            </a:endParaRPr>
          </a:p>
          <a:p>
            <a:pPr marL="0" lvl="0" indent="0" algn="l" rtl="0">
              <a:spcBef>
                <a:spcPts val="0"/>
              </a:spcBef>
              <a:spcAft>
                <a:spcPts val="0"/>
              </a:spcAft>
              <a:buNone/>
            </a:pPr>
            <a:r>
              <a:rPr lang="en-GB">
                <a:solidFill>
                  <a:schemeClr val="dk1"/>
                </a:solidFill>
              </a:rPr>
              <a:t>So using this to size the work, you would have 1 for a small piece of work, then 2 and 3, and then it jumps to 5, 8 and 13 is usually the biggest number you can use as a size.</a:t>
            </a:r>
            <a:endParaRPr>
              <a:solidFill>
                <a:schemeClr val="dk1"/>
              </a:solidFill>
            </a:endParaRPr>
          </a:p>
          <a:p>
            <a:pPr marL="0" lvl="0" indent="0" algn="l" rtl="0">
              <a:spcBef>
                <a:spcPts val="0"/>
              </a:spcBef>
              <a:spcAft>
                <a:spcPts val="0"/>
              </a:spcAft>
              <a:buNone/>
            </a:pPr>
            <a:r>
              <a:rPr lang="en-GB">
                <a:solidFill>
                  <a:schemeClr val="dk1"/>
                </a:solidFill>
              </a:rPr>
              <a:t>It might work for your team. The idea is to think twice and before giving a bigger size as the number looks much bigger.</a:t>
            </a:r>
            <a:endParaRPr>
              <a:solidFill>
                <a:schemeClr val="dk1"/>
              </a:solidFill>
            </a:endParaRPr>
          </a:p>
          <a:p>
            <a:pPr marL="0" lvl="0" indent="0" algn="l" rtl="0">
              <a:spcBef>
                <a:spcPts val="0"/>
              </a:spcBef>
              <a:spcAft>
                <a:spcPts val="0"/>
              </a:spcAft>
              <a:buNone/>
            </a:pPr>
            <a:r>
              <a:rPr lang="en-GB">
                <a:solidFill>
                  <a:schemeClr val="dk1"/>
                </a:solidFill>
              </a:rPr>
              <a:t>But many people do not get it. Remember that half the working population has low numeracy? some people in your team might struggle. What worked with your previous team might not work with your current one. So be careful with that one, and use alternatives like teeshirt size if some people seem to struggle with it.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you need to be extra careful with activities where people will have to share with the group, like ice breakers, especially if you have neurodivergent people attending or people with a different culture, not everyone is ok to share with others and not everyone will have an easy answer to some of the questions you’re asking.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what you might consider fun might be difficult for someone else.</a:t>
            </a:r>
            <a:endParaRPr>
              <a:solidFill>
                <a:schemeClr val="dk1"/>
              </a:solidFill>
            </a:endParaRPr>
          </a:p>
          <a:p>
            <a:pPr marL="0" lvl="0" indent="0" algn="l" rtl="0">
              <a:spcBef>
                <a:spcPts val="0"/>
              </a:spcBef>
              <a:spcAft>
                <a:spcPts val="0"/>
              </a:spcAft>
              <a:buNone/>
            </a:pPr>
            <a:r>
              <a:rPr lang="en-GB">
                <a:solidFill>
                  <a:schemeClr val="dk1"/>
                </a:solidFill>
              </a:rPr>
              <a:t>For example: what was your favourite subject at school - this might be super easy for you to answer, but others might not have had a good time at school and this can be triggering for them.</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At the end I have slides with some resources  and will provide links to good ice breakers.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4b6e2f5c32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4b6e2f5c32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It’s important to create a safe space. Don’t force people to disclose a disability or medical condition. Instead, offer help for everyone.</a:t>
            </a:r>
            <a:endParaRPr/>
          </a:p>
          <a:p>
            <a:pPr marL="0" lvl="0" indent="0" algn="l" rtl="0">
              <a:spcBef>
                <a:spcPts val="0"/>
              </a:spcBef>
              <a:spcAft>
                <a:spcPts val="0"/>
              </a:spcAft>
              <a:buClr>
                <a:schemeClr val="dk1"/>
              </a:buClr>
              <a:buSzPts val="1100"/>
              <a:buFont typeface="Arial"/>
              <a:buNone/>
            </a:pPr>
            <a:r>
              <a:rPr lang="en-GB"/>
              <a:t>We talk about ‘accommodations’ for disabled people, but it’s better to offer various options to all instead, so it doesn’t sound like you are making a big effort just for them and that way, it will benefit more people who might not have requested anything even though they might need it.</a:t>
            </a:r>
            <a:endParaRPr/>
          </a:p>
          <a:p>
            <a:pPr marL="0" lvl="0" indent="0" algn="l" rtl="0">
              <a:spcBef>
                <a:spcPts val="0"/>
              </a:spcBef>
              <a:spcAft>
                <a:spcPts val="0"/>
              </a:spcAft>
              <a:buClr>
                <a:schemeClr val="dk1"/>
              </a:buClr>
              <a:buSzPts val="1100"/>
              <a:buFont typeface="Arial"/>
              <a:buNone/>
            </a:pPr>
            <a:r>
              <a:rPr lang="en-GB"/>
              <a:t>Invite for feedback, and allow people to reach out privately: it’s not always easy to talk about your needs in public, or in a group during a meeting.</a:t>
            </a:r>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34b6e2f5c32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34b6e2f5c32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34d359735a1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34d359735a1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A ‘manual of me’ can be a great tool to communicate what you need to work well with the rest of your team. I’ve been doing this in project teams for a while and found that it helps me to tell people what I need and also to understand them better. </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34b6e2f5c32_0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34b6e2f5c32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This one is very important and something that is often not done well: it’s about organising and presenting during a meeting or an event</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34b6e2f5c32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34b6e2f5c32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first thing first, do we even need a meeting? It’s important to think about this, maybe we don’t, and in that case, it’s ok to challenge it. We need to respect people’s time.</a:t>
            </a:r>
            <a:endParaRPr/>
          </a:p>
          <a:p>
            <a:pPr marL="0" lvl="0" indent="0" algn="l" rtl="0">
              <a:spcBef>
                <a:spcPts val="0"/>
              </a:spcBef>
              <a:spcAft>
                <a:spcPts val="0"/>
              </a:spcAft>
              <a:buNone/>
            </a:pPr>
            <a:r>
              <a:rPr lang="en-GB"/>
              <a:t>Maybe like the message on the mug on this slide, an email is enough?</a:t>
            </a:r>
            <a:endParaRPr/>
          </a:p>
          <a:p>
            <a:pPr marL="0" lvl="0" indent="0" algn="l" rtl="0">
              <a:spcBef>
                <a:spcPts val="0"/>
              </a:spcBef>
              <a:spcAft>
                <a:spcPts val="0"/>
              </a:spcAft>
              <a:buNone/>
            </a:pPr>
            <a:r>
              <a:rPr lang="en-GB"/>
              <a:t>If you do need a meeting, make sure you invite the right people, and think of how much time you need. It doesn’t always have to be for an hour, or even 30min. </a:t>
            </a:r>
            <a:endParaRPr/>
          </a:p>
          <a:p>
            <a:pPr marL="0" lvl="0" indent="0" algn="l" rtl="0">
              <a:spcBef>
                <a:spcPts val="0"/>
              </a:spcBef>
              <a:spcAft>
                <a:spcPts val="0"/>
              </a:spcAft>
              <a:buNone/>
            </a:pPr>
            <a:r>
              <a:rPr lang="en-GB"/>
              <a:t>I’ve been in 20min meetings which were really efficient and useful</a:t>
            </a:r>
            <a:endParaRPr/>
          </a:p>
          <a:p>
            <a:pPr marL="0" lvl="0" indent="0" algn="l" rtl="0">
              <a:spcBef>
                <a:spcPts val="0"/>
              </a:spcBef>
              <a:spcAft>
                <a:spcPts val="0"/>
              </a:spcAft>
              <a:buNone/>
            </a:pPr>
            <a:r>
              <a:rPr lang="en-GB"/>
              <a:t>Does it have to be face to face? maybe be not.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34b6e2f5c32_0_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4b6e2f5c32_0_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4b6e2f5c32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4b6e2f5c32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solidFill>
                  <a:schemeClr val="dk1"/>
                </a:solidFill>
              </a:rPr>
              <a:t>So when you are delivering services and products, you start with accessibility, to include disabled people, </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more and more now, people think about neurodiversity as well which is good.</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Some might argue that this is part of accessibility, but many neurodivergent people do not consider themselves disabled, so I chose to represent it as different shape on this slide but still overlapping with accessibility.</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And then, some people go beyond and also think about digital capability.</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This is where we want to include people who might not be able to go online</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either because they have no access to internet, </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or people might lack the skills or the confidence to use internet.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The shapes on the slide overlap because many people in these groups do not fit nicely in just one category.</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I will also go further than this in term of inclusion, but first I want to cover the bases. </a:t>
            </a:r>
            <a:endParaRPr dirty="0">
              <a:solidFill>
                <a:schemeClr val="dk1"/>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34b6e2f5c32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34b6e2f5c32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25b28d43e0a_0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25b28d43e0a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So now to recap.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This whole talk is to show you that we need to change    and probably extend our perspective</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34b6e2f5c32_0_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34b6e2f5c32_0_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So we started focusing on accessibility and looking at neurodiversity which partly overlaps with it.</a:t>
            </a:r>
            <a:endParaRPr>
              <a:solidFill>
                <a:schemeClr val="dk1"/>
              </a:solidFill>
            </a:endParaRPr>
          </a:p>
          <a:p>
            <a:pPr marL="0" lvl="0" indent="0" algn="l" rtl="0">
              <a:spcBef>
                <a:spcPts val="0"/>
              </a:spcBef>
              <a:spcAft>
                <a:spcPts val="0"/>
              </a:spcAft>
              <a:buNone/>
            </a:pPr>
            <a:r>
              <a:rPr lang="en-GB">
                <a:solidFill>
                  <a:schemeClr val="dk1"/>
                </a:solidFill>
              </a:rPr>
              <a:t>We went much wider and looked at identity, and I explained that for me, Inclusive design aims to respect the identity of the people using your service or product</a:t>
            </a:r>
            <a:endParaRPr>
              <a:solidFill>
                <a:schemeClr val="dk1"/>
              </a:solidFill>
            </a:endParaRPr>
          </a:p>
          <a:p>
            <a:pPr marL="0" lvl="0" indent="0" algn="l" rtl="0">
              <a:spcBef>
                <a:spcPts val="0"/>
              </a:spcBef>
              <a:spcAft>
                <a:spcPts val="0"/>
              </a:spcAft>
              <a:buNone/>
            </a:pPr>
            <a:r>
              <a:rPr lang="en-GB">
                <a:solidFill>
                  <a:schemeClr val="dk1"/>
                </a:solidFill>
              </a:rPr>
              <a:t>Next we looked beyond identity and talked about digital capability which starts looking at circumstances of a person</a:t>
            </a:r>
            <a:endParaRPr>
              <a:solidFill>
                <a:schemeClr val="dk1"/>
              </a:solidFill>
            </a:endParaRPr>
          </a:p>
          <a:p>
            <a:pPr marL="0" lvl="0" indent="0" algn="l" rtl="0">
              <a:spcBef>
                <a:spcPts val="0"/>
              </a:spcBef>
              <a:spcAft>
                <a:spcPts val="0"/>
              </a:spcAft>
              <a:buNone/>
            </a:pPr>
            <a:r>
              <a:rPr lang="en-GB">
                <a:solidFill>
                  <a:schemeClr val="dk1"/>
                </a:solidFill>
              </a:rPr>
              <a:t>Once you start looking at circumstances, you can think about the capacity of a person depending on their context and what’s going on for them</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I explained that barriers arise for all people when a task exceeds their capacity.</a:t>
            </a:r>
            <a:endParaRPr>
              <a:solidFill>
                <a:schemeClr val="dk1"/>
              </a:solidFill>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34d359735a1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34d359735a1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This is where we shifted the focus from the individual to the barriers anyone can face instead.</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34d359735a1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34d359735a1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solidFill>
                  <a:schemeClr val="dk1"/>
                </a:solidFill>
              </a:rPr>
              <a:t>I mentioned the 11 universal barriers people can face.</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Keep in mind that these barriers are not set in stone, you can change them to make them work for your own products and services</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34d359735a1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34d359735a1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Then we looked at how to deliver services and product more inclusive for our users</a:t>
            </a:r>
            <a:endParaRPr>
              <a:solidFill>
                <a:schemeClr val="dk1"/>
              </a:solidFill>
            </a:endParaRPr>
          </a:p>
          <a:p>
            <a:pPr marL="0" lvl="0" indent="0" algn="l" rtl="0">
              <a:spcBef>
                <a:spcPts val="0"/>
              </a:spcBef>
              <a:spcAft>
                <a:spcPts val="0"/>
              </a:spcAft>
              <a:buNone/>
            </a:pPr>
            <a:r>
              <a:rPr lang="en-GB">
                <a:solidFill>
                  <a:schemeClr val="dk1"/>
                </a:solidFill>
              </a:rPr>
              <a:t>I explained how to go beyond just thinking about your users and being more inclusive with your team as well in the way you work.</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This is something you should also consider for your stakeholders, so you can engage them better in your design and delivery decisions.</a:t>
            </a:r>
            <a:endParaRPr>
              <a:solidFill>
                <a:schemeClr val="dk1"/>
              </a:solidFil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34d359735a1_0_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34d359735a1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34d359735a1_0_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34d359735a1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accessibility is your starting point, it should be addressed right from the start and all along, this includes neurodiversity</a:t>
            </a:r>
            <a:endParaRPr/>
          </a:p>
          <a:p>
            <a:pPr marL="0" lvl="0" indent="0" algn="l" rtl="0">
              <a:spcBef>
                <a:spcPts val="0"/>
              </a:spcBef>
              <a:spcAft>
                <a:spcPts val="0"/>
              </a:spcAft>
              <a:buNone/>
            </a:pPr>
            <a:endParaRPr/>
          </a:p>
          <a:p>
            <a:pPr marL="0" lvl="0" indent="0" algn="l" rtl="0">
              <a:spcBef>
                <a:spcPts val="0"/>
              </a:spcBef>
              <a:spcAft>
                <a:spcPts val="0"/>
              </a:spcAft>
              <a:buNone/>
            </a:pPr>
            <a:r>
              <a:rPr lang="en-GB"/>
              <a:t>You should also consider digital capability, and make things work on small screens, older devices and low broadband</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GB">
                <a:solidFill>
                  <a:schemeClr val="dk1"/>
                </a:solidFill>
              </a:rPr>
              <a:t>learn from people with lived experience of the barriers to your service or product</a:t>
            </a:r>
            <a:endParaRPr>
              <a:solidFill>
                <a:schemeClr val="dk1"/>
              </a:solidFill>
            </a:endParaRPr>
          </a:p>
          <a:p>
            <a:pPr marL="0" lvl="0" indent="0" algn="l" rtl="0">
              <a:spcBef>
                <a:spcPts val="0"/>
              </a:spcBef>
              <a:spcAft>
                <a:spcPts val="0"/>
              </a:spcAft>
              <a:buNone/>
            </a:pPr>
            <a:r>
              <a:rPr lang="en-GB">
                <a:solidFill>
                  <a:schemeClr val="dk1"/>
                </a:solidFill>
              </a:rPr>
              <a:t>these same barriers might prevent them from participating in your research → try to find a way around it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GB"/>
              <a:t>make sure anyone can give feedback in a way that suits them, so you can learn how to improve and keep iterating</a:t>
            </a:r>
            <a:endParaRPr/>
          </a:p>
          <a:p>
            <a:pPr marL="0" lvl="0" indent="0" algn="l" rtl="0">
              <a:spcBef>
                <a:spcPts val="0"/>
              </a:spcBef>
              <a:spcAft>
                <a:spcPts val="0"/>
              </a:spcAft>
              <a:buNone/>
            </a:pPr>
            <a:endParaRPr/>
          </a:p>
          <a:p>
            <a:pPr marL="0" lvl="0" indent="0" algn="l" rtl="0">
              <a:spcBef>
                <a:spcPts val="0"/>
              </a:spcBef>
              <a:spcAft>
                <a:spcPts val="0"/>
              </a:spcAft>
              <a:buNone/>
            </a:pPr>
            <a:r>
              <a:rPr lang="en-GB"/>
              <a:t>challenge the things creating the barrier where possible</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34fee56e39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34fee56e39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25b28d43e0a_0_2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25b28d43e0a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4b6e2f5c32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4b6e2f5c3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2b3ce900fb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2b3ce900fb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2b3ce900fb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2b3ce900fb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2b3ce900fb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2b3ce900fb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b3ce900fbc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b3ce900fb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2b3ce900fb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2b3ce900fb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5b28d43e0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5b28d43e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5b28d43e0a_0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5b28d43e0a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5b28d43e0a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5b28d43e0a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1 in 4 people are disabled in the UK</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 disability can affect your vision, your hearing or your speech.</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 can be a physical disability​ or a cognitive disability​,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this means it affects your memory, ​or how you process things, communicate and think​.</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 can also be a mix of more than one disability​.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In fact,it’s quite frequent that people have more than one disability </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they are not always visible to others.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It’s different for everyone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u="sng">
                <a:solidFill>
                  <a:schemeClr val="hlink"/>
                </a:solidFill>
                <a:hlinkClick r:id="rId3"/>
              </a:rPr>
              <a:t>Source for 1 in 4 - disability prevalence by age group</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5b28d43e0a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5b28d43e0a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4b6e2f5c32_0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4b6e2f5c32_0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During this session I’ll be using the social model of disability</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spcBef>
                <a:spcPts val="0"/>
              </a:spcBef>
              <a:spcAft>
                <a:spcPts val="0"/>
              </a:spcAft>
              <a:buSzPts val="4800"/>
              <a:buFont typeface="Roboto ExtraBold"/>
              <a:buNone/>
              <a:defRPr sz="4800" b="0">
                <a:solidFill>
                  <a:srgbClr val="274E13"/>
                </a:solidFill>
                <a:latin typeface="Roboto ExtraBold"/>
                <a:ea typeface="Roboto ExtraBold"/>
                <a:cs typeface="Roboto ExtraBold"/>
                <a:sym typeface="Roboto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rgbClr val="434343"/>
              </a:buClr>
              <a:buSzPts val="2400"/>
              <a:buFont typeface="Roboto"/>
              <a:buNone/>
              <a:defRPr sz="2400">
                <a:solidFill>
                  <a:srgbClr val="434343"/>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spcBef>
                <a:spcPts val="0"/>
              </a:spcBef>
              <a:spcAft>
                <a:spcPts val="0"/>
              </a:spcAft>
              <a:buClr>
                <a:srgbClr val="741B47"/>
              </a:buClr>
              <a:buSzPts val="4800"/>
              <a:buFont typeface="Roboto Black"/>
              <a:buNone/>
              <a:defRPr sz="4800" b="0">
                <a:solidFill>
                  <a:srgbClr val="741B47"/>
                </a:solidFill>
                <a:latin typeface="Roboto Black"/>
                <a:ea typeface="Roboto Black"/>
                <a:cs typeface="Roboto Black"/>
                <a:sym typeface="Roboto Black"/>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rgbClr val="741B47"/>
              </a:buClr>
              <a:buSzPts val="3000"/>
              <a:buFont typeface="Roboto Black"/>
              <a:buNone/>
              <a:defRPr sz="3000" b="0">
                <a:solidFill>
                  <a:srgbClr val="741B47"/>
                </a:solidFill>
                <a:latin typeface="Roboto Black"/>
                <a:ea typeface="Roboto Black"/>
                <a:cs typeface="Roboto Black"/>
                <a:sym typeface="Roboto Black"/>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55600">
              <a:lnSpc>
                <a:spcPct val="150000"/>
              </a:lnSpc>
              <a:spcBef>
                <a:spcPts val="0"/>
              </a:spcBef>
              <a:spcAft>
                <a:spcPts val="0"/>
              </a:spcAft>
              <a:buSzPts val="2000"/>
              <a:buChar char="●"/>
              <a:defRPr sz="2000"/>
            </a:lvl1pPr>
            <a:lvl2pPr marL="914400" lvl="1" indent="-355600">
              <a:lnSpc>
                <a:spcPct val="150000"/>
              </a:lnSpc>
              <a:spcBef>
                <a:spcPts val="0"/>
              </a:spcBef>
              <a:spcAft>
                <a:spcPts val="0"/>
              </a:spcAft>
              <a:buSzPts val="2000"/>
              <a:buChar char="○"/>
              <a:defRPr sz="2000"/>
            </a:lvl2pPr>
            <a:lvl3pPr marL="1371600" lvl="2" indent="-355600">
              <a:lnSpc>
                <a:spcPct val="150000"/>
              </a:lnSpc>
              <a:spcBef>
                <a:spcPts val="0"/>
              </a:spcBef>
              <a:spcAft>
                <a:spcPts val="0"/>
              </a:spcAft>
              <a:buSzPts val="2000"/>
              <a:buChar char="■"/>
              <a:defRPr sz="2000"/>
            </a:lvl3pPr>
            <a:lvl4pPr marL="1828800" lvl="3" indent="-355600">
              <a:lnSpc>
                <a:spcPct val="150000"/>
              </a:lnSpc>
              <a:spcBef>
                <a:spcPts val="0"/>
              </a:spcBef>
              <a:spcAft>
                <a:spcPts val="0"/>
              </a:spcAft>
              <a:buSzPts val="2000"/>
              <a:buChar char="●"/>
              <a:defRPr sz="2000"/>
            </a:lvl4pPr>
            <a:lvl5pPr marL="2286000" lvl="4" indent="-355600">
              <a:lnSpc>
                <a:spcPct val="150000"/>
              </a:lnSpc>
              <a:spcBef>
                <a:spcPts val="0"/>
              </a:spcBef>
              <a:spcAft>
                <a:spcPts val="0"/>
              </a:spcAft>
              <a:buSzPts val="2000"/>
              <a:buChar char="○"/>
              <a:defRPr sz="2000"/>
            </a:lvl5pPr>
            <a:lvl6pPr marL="2743200" lvl="5" indent="-355600">
              <a:lnSpc>
                <a:spcPct val="150000"/>
              </a:lnSpc>
              <a:spcBef>
                <a:spcPts val="0"/>
              </a:spcBef>
              <a:spcAft>
                <a:spcPts val="0"/>
              </a:spcAft>
              <a:buSzPts val="2000"/>
              <a:buChar char="■"/>
              <a:defRPr sz="2000"/>
            </a:lvl6pPr>
            <a:lvl7pPr marL="3200400" lvl="6" indent="-355600">
              <a:lnSpc>
                <a:spcPct val="150000"/>
              </a:lnSpc>
              <a:spcBef>
                <a:spcPts val="0"/>
              </a:spcBef>
              <a:spcAft>
                <a:spcPts val="0"/>
              </a:spcAft>
              <a:buSzPts val="2000"/>
              <a:buChar char="●"/>
              <a:defRPr sz="2000"/>
            </a:lvl7pPr>
            <a:lvl8pPr marL="3657600" lvl="7" indent="-355600">
              <a:lnSpc>
                <a:spcPct val="150000"/>
              </a:lnSpc>
              <a:spcBef>
                <a:spcPts val="0"/>
              </a:spcBef>
              <a:spcAft>
                <a:spcPts val="0"/>
              </a:spcAft>
              <a:buSzPts val="2000"/>
              <a:buChar char="○"/>
              <a:defRPr sz="2000"/>
            </a:lvl8pPr>
            <a:lvl9pPr marL="4114800" lvl="8" indent="-355600">
              <a:lnSpc>
                <a:spcPct val="150000"/>
              </a:lnSpc>
              <a:spcBef>
                <a:spcPts val="0"/>
              </a:spcBef>
              <a:spcAft>
                <a:spcPts val="0"/>
              </a:spcAft>
              <a:buSzPts val="2000"/>
              <a:buChar char="■"/>
              <a:defRPr sz="2000"/>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Font typeface="Roboto Black"/>
              <a:buNone/>
              <a:defRPr b="0">
                <a:latin typeface="Roboto Black"/>
                <a:ea typeface="Roboto Black"/>
                <a:cs typeface="Roboto Black"/>
                <a:sym typeface="Roboto Black"/>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rgbClr val="274E13"/>
              </a:buClr>
              <a:buSzPts val="3000"/>
              <a:buNone/>
              <a:defRPr sz="3000">
                <a:solidFill>
                  <a:srgbClr val="274E13"/>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CFAF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274E13"/>
              </a:buClr>
              <a:buSzPts val="3000"/>
              <a:buFont typeface="Roboto Black"/>
              <a:buNone/>
              <a:defRPr sz="3000">
                <a:solidFill>
                  <a:srgbClr val="274E13"/>
                </a:solidFill>
                <a:latin typeface="Roboto Black"/>
                <a:ea typeface="Roboto Black"/>
                <a:cs typeface="Roboto Black"/>
                <a:sym typeface="Roboto Blac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marL="914400" lvl="1"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marL="1371600" lvl="2"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marL="1828800" lvl="3"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marL="2286000" lvl="4"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marL="2743200" lvl="5"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marL="3200400" lvl="6"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marL="3657600" lvl="7"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marL="4114800" lvl="8"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gov.uk/government/publications/digital-inclusion-action-plan-first-steps/digital-inclusion-action-plan-first-steps"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plainnumbers.org.uk/"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hyperlink" Target="https://accessiblenumbers.com/"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3.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5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uxdesign.cc/a-beginners-guide-to-inclusive-ux-design-b8dcc94f5068" TargetMode="External"/><Relationship Id="rId7" Type="http://schemas.openxmlformats.org/officeDocument/2006/relationships/hyperlink" Target="https://youtu.be/WHtJ10w9IEs" TargetMode="External"/><Relationship Id="rId2" Type="http://schemas.openxmlformats.org/officeDocument/2006/relationships/notesSlide" Target="../notesSlides/notesSlide60.xml"/><Relationship Id="rId1" Type="http://schemas.openxmlformats.org/officeDocument/2006/relationships/slideLayout" Target="../slideLayouts/slideLayout3.xml"/><Relationship Id="rId6" Type="http://schemas.openxmlformats.org/officeDocument/2006/relationships/hyperlink" Target="https://youtu.be/PzOQgb2rqnM" TargetMode="External"/><Relationship Id="rId5" Type="http://schemas.openxmlformats.org/officeDocument/2006/relationships/hyperlink" Target="https://bootcamp.uxdesign.cc/the-practicalities-of-inclusive-service-design-b0b1d113c031" TargetMode="External"/><Relationship Id="rId4" Type="http://schemas.openxmlformats.org/officeDocument/2006/relationships/hyperlink" Target="https://medium.com/the-service-gazette/a-framework-for-full-inclusion-ba24fac5e931" TargetMode="External"/></Relationships>
</file>

<file path=ppt/slides/_rels/slide61.xml.rels><?xml version="1.0" encoding="UTF-8" standalone="yes"?>
<Relationships xmlns="http://schemas.openxmlformats.org/package/2006/relationships"><Relationship Id="rId3" Type="http://schemas.openxmlformats.org/officeDocument/2006/relationships/hyperlink" Target="https://vimeo.com/a11yscotland" TargetMode="External"/><Relationship Id="rId7" Type="http://schemas.openxmlformats.org/officeDocument/2006/relationships/hyperlink" Target="https://how-many.herokuapp.com/" TargetMode="External"/><Relationship Id="rId2" Type="http://schemas.openxmlformats.org/officeDocument/2006/relationships/notesSlide" Target="../notesSlides/notesSlide61.xml"/><Relationship Id="rId1" Type="http://schemas.openxmlformats.org/officeDocument/2006/relationships/slideLayout" Target="../slideLayouts/slideLayout3.xml"/><Relationship Id="rId6" Type="http://schemas.openxmlformats.org/officeDocument/2006/relationships/hyperlink" Target="https://accessibility-manual.dwp.gov.uk/" TargetMode="External"/><Relationship Id="rId5" Type="http://schemas.openxmlformats.org/officeDocument/2006/relationships/hyperlink" Target="https://www.youtube.com/live/scKW7gwRZ9Q?feature=shared" TargetMode="External"/><Relationship Id="rId4" Type="http://schemas.openxmlformats.org/officeDocument/2006/relationships/hyperlink" Target="https://inclusivedesign24.org/2023/" TargetMode="External"/></Relationships>
</file>

<file path=ppt/slides/_rels/slide62.xml.rels><?xml version="1.0" encoding="UTF-8" standalone="yes"?>
<Relationships xmlns="http://schemas.openxmlformats.org/package/2006/relationships"><Relationship Id="rId3" Type="http://schemas.openxmlformats.org/officeDocument/2006/relationships/hyperlink" Target="https://www.gov.uk/government/publications/digital-inclusion-action-plan-first-steps/digital-inclusion-action-plan-first-steps" TargetMode="External"/><Relationship Id="rId2" Type="http://schemas.openxmlformats.org/officeDocument/2006/relationships/notesSlide" Target="../notesSlides/notesSlide62.xml"/><Relationship Id="rId1" Type="http://schemas.openxmlformats.org/officeDocument/2006/relationships/slideLayout" Target="../slideLayouts/slideLayout3.xml"/><Relationship Id="rId6" Type="http://schemas.openxmlformats.org/officeDocument/2006/relationships/hyperlink" Target="https://www.gov.uk/government/publications/essential-digital-skills-framework/essential-digital-skills-framework" TargetMode="External"/><Relationship Id="rId5" Type="http://schemas.openxmlformats.org/officeDocument/2006/relationships/hyperlink" Target="https://commonslibrary.parliament.uk/research-briefings/cdp-2023-0176/" TargetMode="External"/><Relationship Id="rId4" Type="http://schemas.openxmlformats.org/officeDocument/2006/relationships/hyperlink" Target="https://www.lloydsbank.com/banking-with-us/whats-happening/consumer-digital-index.html"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s://cass-maran.com/inclusive-icebreakers/" TargetMode="External"/><Relationship Id="rId2" Type="http://schemas.openxmlformats.org/officeDocument/2006/relationships/notesSlide" Target="../notesSlides/notesSlide63.xml"/><Relationship Id="rId1" Type="http://schemas.openxmlformats.org/officeDocument/2006/relationships/slideLayout" Target="../slideLayouts/slideLayout3.xml"/><Relationship Id="rId6" Type="http://schemas.openxmlformats.org/officeDocument/2006/relationships/hyperlink" Target="https://www.manualof.me/" TargetMode="External"/><Relationship Id="rId5" Type="http://schemas.openxmlformats.org/officeDocument/2006/relationships/hyperlink" Target="https://digitalblog.coop.co.uk/2021/09/27/inclusive-meetings-encouraging-collaboration-from-all/" TargetMode="External"/><Relationship Id="rId4" Type="http://schemas.openxmlformats.org/officeDocument/2006/relationships/hyperlink" Target="https://emilywebber.co.uk/quick-icebreakers-for-online-meetings-that-dont-suck/" TargetMode="External"/></Relationships>
</file>

<file path=ppt/slides/_rels/slide64.xml.rels><?xml version="1.0" encoding="UTF-8" standalone="yes"?>
<Relationships xmlns="http://schemas.openxmlformats.org/package/2006/relationships"><Relationship Id="rId8" Type="http://schemas.openxmlformats.org/officeDocument/2006/relationships/hyperlink" Target="https://blog.chezleskrus.com/2020/10/31/is-my-website-accessible/" TargetMode="External"/><Relationship Id="rId3" Type="http://schemas.openxmlformats.org/officeDocument/2006/relationships/hyperlink" Target="https://blog.chezleskrus.com/2024/11/09/different-levels-of-inclusion-awareness/" TargetMode="External"/><Relationship Id="rId7" Type="http://schemas.openxmlformats.org/officeDocument/2006/relationships/hyperlink" Target="https://blog.chezleskrus.com/2021/09/28/advice-for-speakers/" TargetMode="External"/><Relationship Id="rId2" Type="http://schemas.openxmlformats.org/officeDocument/2006/relationships/notesSlide" Target="../notesSlides/notesSlide64.xml"/><Relationship Id="rId1" Type="http://schemas.openxmlformats.org/officeDocument/2006/relationships/slideLayout" Target="../slideLayouts/slideLayout3.xml"/><Relationship Id="rId6" Type="http://schemas.openxmlformats.org/officeDocument/2006/relationships/hyperlink" Target="https://blog.chezleskrus.com/2022/05/03/removing-barriers/" TargetMode="External"/><Relationship Id="rId11" Type="http://schemas.openxmlformats.org/officeDocument/2006/relationships/hyperlink" Target="https://blog.chezleskrus.com/2019/11/24/applying-for-eu-settled-status-part-3/" TargetMode="External"/><Relationship Id="rId5" Type="http://schemas.openxmlformats.org/officeDocument/2006/relationships/hyperlink" Target="https://blog.chezleskrus.com/2022/05/18/avoiding-misconceptions-on-your-accessibility-learning-journey/" TargetMode="External"/><Relationship Id="rId10" Type="http://schemas.openxmlformats.org/officeDocument/2006/relationships/hyperlink" Target="https://blog.chezleskrus.com/2019/11/23/applying-for-eu-settled-status-part-2/" TargetMode="External"/><Relationship Id="rId4" Type="http://schemas.openxmlformats.org/officeDocument/2006/relationships/hyperlink" Target="https://blog.chezleskrus.com/2024/03/10/inclusion-in-the-workplace/" TargetMode="External"/><Relationship Id="rId9" Type="http://schemas.openxmlformats.org/officeDocument/2006/relationships/hyperlink" Target="https://blog.chezleskrus.com/2019/10/01/applying-for-eu-settled-status-part-1/" TargetMode="Externa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hyperlink" Target="https://accessibility.blog.gov.uk/2016/05/16/what-we-mean-when-we-talk-about-accessibility-2/"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CFAF7"/>
        </a:solidFill>
        <a:effectLst/>
      </p:bgPr>
    </p:bg>
    <p:spTree>
      <p:nvGrpSpPr>
        <p:cNvPr id="1" name="Shape 53"/>
        <p:cNvGrpSpPr/>
        <p:nvPr/>
      </p:nvGrpSpPr>
      <p:grpSpPr>
        <a:xfrm>
          <a:off x="0" y="0"/>
          <a:ext cx="0" cy="0"/>
          <a:chOff x="0" y="0"/>
          <a:chExt cx="0" cy="0"/>
        </a:xfrm>
      </p:grpSpPr>
      <p:sp>
        <p:nvSpPr>
          <p:cNvPr id="55" name="Google Shape;55;p13"/>
          <p:cNvSpPr txBox="1">
            <a:spLocks noGrp="1"/>
          </p:cNvSpPr>
          <p:nvPr>
            <p:ph type="ctrTitle"/>
          </p:nvPr>
        </p:nvSpPr>
        <p:spPr>
          <a:xfrm>
            <a:off x="235500" y="558300"/>
            <a:ext cx="8619600" cy="132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2800"/>
              <a:buFont typeface="Arial"/>
              <a:buNone/>
            </a:pPr>
            <a:r>
              <a:rPr lang="en-GB" sz="4600" b="0" dirty="0">
                <a:solidFill>
                  <a:srgbClr val="073763"/>
                </a:solidFill>
                <a:latin typeface="Roboto Black"/>
                <a:ea typeface="Roboto Black"/>
                <a:cs typeface="Roboto Black"/>
                <a:sym typeface="Roboto Black"/>
              </a:rPr>
              <a:t>To accessibility … and beyond!</a:t>
            </a:r>
            <a:endParaRPr sz="4600" b="0" dirty="0">
              <a:solidFill>
                <a:srgbClr val="073763"/>
              </a:solidFill>
              <a:latin typeface="Roboto Black"/>
              <a:ea typeface="Roboto Black"/>
              <a:cs typeface="Roboto Black"/>
              <a:sym typeface="Roboto Black"/>
            </a:endParaRPr>
          </a:p>
        </p:txBody>
      </p:sp>
      <p:sp>
        <p:nvSpPr>
          <p:cNvPr id="54" name="Google Shape;54;p13"/>
          <p:cNvSpPr txBox="1">
            <a:spLocks noGrp="1"/>
          </p:cNvSpPr>
          <p:nvPr>
            <p:ph type="subTitle" idx="1"/>
          </p:nvPr>
        </p:nvSpPr>
        <p:spPr>
          <a:xfrm>
            <a:off x="311700" y="2007725"/>
            <a:ext cx="8520600" cy="1484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000">
                <a:solidFill>
                  <a:srgbClr val="741B47"/>
                </a:solidFill>
                <a:latin typeface="Roboto Black"/>
                <a:ea typeface="Roboto Black"/>
                <a:cs typeface="Roboto Black"/>
                <a:sym typeface="Roboto Black"/>
              </a:rPr>
              <a:t>Stéphanie Krus - Agile Manchester</a:t>
            </a:r>
            <a:endParaRPr sz="3000">
              <a:solidFill>
                <a:srgbClr val="741B47"/>
              </a:solidFill>
              <a:latin typeface="Roboto Black"/>
              <a:ea typeface="Roboto Black"/>
              <a:cs typeface="Roboto Black"/>
              <a:sym typeface="Roboto Black"/>
            </a:endParaRPr>
          </a:p>
          <a:p>
            <a:pPr marL="0" lvl="0" indent="0" algn="l" rtl="0">
              <a:spcBef>
                <a:spcPts val="0"/>
              </a:spcBef>
              <a:spcAft>
                <a:spcPts val="0"/>
              </a:spcAft>
              <a:buNone/>
            </a:pPr>
            <a:endParaRPr sz="1800">
              <a:solidFill>
                <a:srgbClr val="434343"/>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GB" b="1"/>
              <a:t>14 May 2025</a:t>
            </a:r>
            <a:endParaRPr b="1"/>
          </a:p>
        </p:txBody>
      </p:sp>
      <p:pic>
        <p:nvPicPr>
          <p:cNvPr id="56" name="Google Shape;56;p13" descr="The Disney characters from Toys story, Woody and Buzz  flying with a joyful expression on their face."/>
          <p:cNvPicPr preferRelativeResize="0"/>
          <p:nvPr/>
        </p:nvPicPr>
        <p:blipFill>
          <a:blip r:embed="rId3">
            <a:alphaModFix/>
          </a:blip>
          <a:stretch>
            <a:fillRect/>
          </a:stretch>
        </p:blipFill>
        <p:spPr>
          <a:xfrm>
            <a:off x="5670250" y="2066100"/>
            <a:ext cx="3091376" cy="27704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Shape 116"/>
        <p:cNvGrpSpPr/>
        <p:nvPr/>
      </p:nvGrpSpPr>
      <p:grpSpPr>
        <a:xfrm>
          <a:off x="0" y="0"/>
          <a:ext cx="0" cy="0"/>
          <a:chOff x="0" y="0"/>
          <a:chExt cx="0" cy="0"/>
        </a:xfrm>
      </p:grpSpPr>
      <p:sp>
        <p:nvSpPr>
          <p:cNvPr id="117" name="Google Shape;117;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a:solidFill>
                  <a:srgbClr val="000000"/>
                </a:solidFill>
              </a:rPr>
              <a:t>Neurodiversity</a:t>
            </a:r>
            <a:endParaRPr sz="4800">
              <a:solidFill>
                <a:srgbClr val="000000"/>
              </a:solidFill>
            </a:endParaRPr>
          </a:p>
        </p:txBody>
      </p:sp>
      <p:pic>
        <p:nvPicPr>
          <p:cNvPr id="118" name="Google Shape;118;p22" descr="the infinity symbol which looks like the number 8 lying horizontally, with the rainbow colours"/>
          <p:cNvPicPr preferRelativeResize="0"/>
          <p:nvPr/>
        </p:nvPicPr>
        <p:blipFill rotWithShape="1">
          <a:blip r:embed="rId3">
            <a:alphaModFix/>
          </a:blip>
          <a:srcRect/>
          <a:stretch/>
        </p:blipFill>
        <p:spPr>
          <a:xfrm>
            <a:off x="5590575" y="1648725"/>
            <a:ext cx="2389006" cy="1846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An umbrella term</a:t>
            </a:r>
            <a:endParaRPr>
              <a:solidFill>
                <a:srgbClr val="741B47"/>
              </a:solidFill>
            </a:endParaRPr>
          </a:p>
        </p:txBody>
      </p:sp>
      <p:sp>
        <p:nvSpPr>
          <p:cNvPr id="124" name="Google Shape;124;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GB"/>
              <a:t>Dyslexia</a:t>
            </a:r>
            <a:endParaRPr/>
          </a:p>
          <a:p>
            <a:pPr marL="457200" lvl="0" indent="-355600" algn="l" rtl="0">
              <a:spcBef>
                <a:spcPts val="0"/>
              </a:spcBef>
              <a:spcAft>
                <a:spcPts val="0"/>
              </a:spcAft>
              <a:buSzPts val="2000"/>
              <a:buChar char="●"/>
            </a:pPr>
            <a:r>
              <a:rPr lang="en-GB"/>
              <a:t>Autism </a:t>
            </a:r>
            <a:endParaRPr/>
          </a:p>
          <a:p>
            <a:pPr marL="457200" lvl="0" indent="-355600" algn="l" rtl="0">
              <a:spcBef>
                <a:spcPts val="0"/>
              </a:spcBef>
              <a:spcAft>
                <a:spcPts val="0"/>
              </a:spcAft>
              <a:buSzPts val="2000"/>
              <a:buChar char="●"/>
            </a:pPr>
            <a:r>
              <a:rPr lang="en-GB"/>
              <a:t>ADHD (= Attention Deficit and Hyperactivity Disorder)</a:t>
            </a:r>
            <a:endParaRPr/>
          </a:p>
          <a:p>
            <a:pPr marL="457200" lvl="0" indent="-355600" algn="l" rtl="0">
              <a:spcBef>
                <a:spcPts val="0"/>
              </a:spcBef>
              <a:spcAft>
                <a:spcPts val="0"/>
              </a:spcAft>
              <a:buSzPts val="2000"/>
              <a:buChar char="●"/>
            </a:pPr>
            <a:r>
              <a:rPr lang="en-GB"/>
              <a:t>Dyspraxia</a:t>
            </a:r>
            <a:endParaRPr/>
          </a:p>
          <a:p>
            <a:pPr marL="457200" lvl="0" indent="-355600" algn="l" rtl="0">
              <a:spcBef>
                <a:spcPts val="0"/>
              </a:spcBef>
              <a:spcAft>
                <a:spcPts val="0"/>
              </a:spcAft>
              <a:buSzPts val="2000"/>
              <a:buChar char="●"/>
            </a:pPr>
            <a:r>
              <a:rPr lang="en-GB"/>
              <a:t>Dyscalculia</a:t>
            </a:r>
            <a:endParaRPr/>
          </a:p>
          <a:p>
            <a:pPr marL="457200" lvl="0" indent="-355600" algn="l" rtl="0">
              <a:spcBef>
                <a:spcPts val="0"/>
              </a:spcBef>
              <a:spcAft>
                <a:spcPts val="0"/>
              </a:spcAft>
              <a:buSzPts val="2000"/>
              <a:buChar char="●"/>
            </a:pPr>
            <a:r>
              <a:rPr lang="en-GB"/>
              <a:t>OCD (Obsessive Compulsive Disorder)</a:t>
            </a:r>
            <a:endParaRPr/>
          </a:p>
          <a:p>
            <a:pPr marL="457200" lvl="0" indent="-355600" algn="l" rtl="0">
              <a:spcBef>
                <a:spcPts val="0"/>
              </a:spcBef>
              <a:spcAft>
                <a:spcPts val="0"/>
              </a:spcAft>
              <a:buSzPts val="2000"/>
              <a:buChar char="●"/>
            </a:pPr>
            <a:r>
              <a:rPr lang="en-GB"/>
              <a:t>and more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How it affects people</a:t>
            </a:r>
            <a:endParaRPr>
              <a:solidFill>
                <a:srgbClr val="741B47"/>
              </a:solidFill>
            </a:endParaRPr>
          </a:p>
        </p:txBody>
      </p:sp>
      <p:sp>
        <p:nvSpPr>
          <p:cNvPr id="130" name="Google Shape;130;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lnSpc>
                <a:spcPct val="115000"/>
              </a:lnSpc>
              <a:spcBef>
                <a:spcPts val="1200"/>
              </a:spcBef>
              <a:spcAft>
                <a:spcPts val="0"/>
              </a:spcAft>
              <a:buSzPts val="2000"/>
              <a:buChar char="●"/>
            </a:pPr>
            <a:r>
              <a:rPr lang="en-GB"/>
              <a:t>think, process information and language</a:t>
            </a:r>
            <a:endParaRPr/>
          </a:p>
          <a:p>
            <a:pPr marL="0" lvl="0" indent="0" algn="l" rtl="0">
              <a:lnSpc>
                <a:spcPct val="115000"/>
              </a:lnSpc>
              <a:spcBef>
                <a:spcPts val="1200"/>
              </a:spcBef>
              <a:spcAft>
                <a:spcPts val="0"/>
              </a:spcAft>
              <a:buClr>
                <a:schemeClr val="dk1"/>
              </a:buClr>
              <a:buSzPts val="2000"/>
              <a:buFont typeface="Arial"/>
              <a:buNone/>
            </a:pPr>
            <a:endParaRPr sz="600"/>
          </a:p>
          <a:p>
            <a:pPr marL="457200" lvl="0" indent="-355600" algn="l" rtl="0">
              <a:lnSpc>
                <a:spcPct val="115000"/>
              </a:lnSpc>
              <a:spcBef>
                <a:spcPts val="1200"/>
              </a:spcBef>
              <a:spcAft>
                <a:spcPts val="0"/>
              </a:spcAft>
              <a:buSzPts val="2000"/>
              <a:buChar char="●"/>
            </a:pPr>
            <a:r>
              <a:rPr lang="en-GB"/>
              <a:t>interact socially and communicate with others</a:t>
            </a:r>
            <a:endParaRPr/>
          </a:p>
          <a:p>
            <a:pPr marL="0" lvl="0" indent="0" algn="l" rtl="0">
              <a:lnSpc>
                <a:spcPct val="115000"/>
              </a:lnSpc>
              <a:spcBef>
                <a:spcPts val="1200"/>
              </a:spcBef>
              <a:spcAft>
                <a:spcPts val="0"/>
              </a:spcAft>
              <a:buClr>
                <a:schemeClr val="dk1"/>
              </a:buClr>
              <a:buSzPts val="2000"/>
              <a:buFont typeface="Arial"/>
              <a:buNone/>
            </a:pPr>
            <a:endParaRPr sz="600"/>
          </a:p>
          <a:p>
            <a:pPr marL="457200" lvl="0" indent="-355600" algn="l" rtl="0">
              <a:lnSpc>
                <a:spcPct val="115000"/>
              </a:lnSpc>
              <a:spcBef>
                <a:spcPts val="1200"/>
              </a:spcBef>
              <a:spcAft>
                <a:spcPts val="0"/>
              </a:spcAft>
              <a:buSzPts val="2000"/>
              <a:buChar char="●"/>
            </a:pPr>
            <a:r>
              <a:rPr lang="en-GB"/>
              <a:t>perceive space and time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1 in 7 people are neurodivergent in the UK</a:t>
            </a:r>
            <a:endParaRPr>
              <a:solidFill>
                <a:srgbClr val="741B47"/>
              </a:solidFill>
            </a:endParaRPr>
          </a:p>
        </p:txBody>
      </p:sp>
      <p:sp>
        <p:nvSpPr>
          <p:cNvPr id="136" name="Google Shape;136;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GB"/>
              <a:t>This is about 15 to 20% of the general population</a:t>
            </a:r>
            <a:endParaRPr/>
          </a:p>
          <a:p>
            <a:pPr marL="0" lvl="0" indent="0" algn="l" rtl="0">
              <a:spcBef>
                <a:spcPts val="1200"/>
              </a:spcBef>
              <a:spcAft>
                <a:spcPts val="0"/>
              </a:spcAft>
              <a:buClr>
                <a:schemeClr val="dk1"/>
              </a:buClr>
              <a:buSzPts val="1100"/>
              <a:buFont typeface="Arial"/>
              <a:buNone/>
            </a:pPr>
            <a:r>
              <a:rPr lang="en-GB"/>
              <a:t>But it’s often underestimated and under-declared.</a:t>
            </a:r>
            <a:endParaRPr/>
          </a:p>
          <a:p>
            <a:pPr marL="0" lvl="0" indent="0" algn="l" rtl="0">
              <a:spcBef>
                <a:spcPts val="1200"/>
              </a:spcBef>
              <a:spcAft>
                <a:spcPts val="0"/>
              </a:spcAft>
              <a:buClr>
                <a:schemeClr val="dk1"/>
              </a:buClr>
              <a:buSzPts val="1100"/>
              <a:buFont typeface="Arial"/>
              <a:buNone/>
            </a:pPr>
            <a:endParaRPr/>
          </a:p>
          <a:p>
            <a:pPr marL="0" lvl="0" indent="0" algn="l" rtl="0">
              <a:spcBef>
                <a:spcPts val="1200"/>
              </a:spcBef>
              <a:spcAft>
                <a:spcPts val="0"/>
              </a:spcAft>
              <a:buClr>
                <a:schemeClr val="dk1"/>
              </a:buClr>
              <a:buSzPts val="1100"/>
              <a:buFont typeface="Arial"/>
              <a:buNone/>
            </a:pPr>
            <a:r>
              <a:rPr lang="en-GB"/>
              <a:t>It’s much higher for people working in Tech.</a:t>
            </a:r>
            <a:endParaRPr/>
          </a:p>
          <a:p>
            <a:pPr marL="0" lvl="0" indent="0" algn="l" rtl="0">
              <a:spcBef>
                <a:spcPts val="1200"/>
              </a:spcBef>
              <a:spcAft>
                <a:spcPts val="1200"/>
              </a:spcAft>
              <a:buClr>
                <a:schemeClr val="dk1"/>
              </a:buClr>
              <a:buSzPts val="1100"/>
              <a:buFont typeface="Arial"/>
              <a:buNone/>
            </a:pPr>
            <a:r>
              <a:rPr lang="en-GB"/>
              <a:t>→ above 20% and </a:t>
            </a:r>
            <a:r>
              <a:rPr lang="en-GB" b="1">
                <a:solidFill>
                  <a:srgbClr val="741B47"/>
                </a:solidFill>
              </a:rPr>
              <a:t>probably up to 50% in tech</a:t>
            </a:r>
            <a:r>
              <a:rPr lang="en-GB"/>
              <a:t> and the creative industry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140"/>
        <p:cNvGrpSpPr/>
        <p:nvPr/>
      </p:nvGrpSpPr>
      <p:grpSpPr>
        <a:xfrm>
          <a:off x="0" y="0"/>
          <a:ext cx="0" cy="0"/>
          <a:chOff x="0" y="0"/>
          <a:chExt cx="0" cy="0"/>
        </a:xfrm>
      </p:grpSpPr>
      <p:sp>
        <p:nvSpPr>
          <p:cNvPr id="141" name="Google Shape;141;p2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4800">
                <a:solidFill>
                  <a:srgbClr val="FCFAF7"/>
                </a:solidFill>
              </a:rPr>
              <a:t>Digital capability</a:t>
            </a:r>
            <a:endParaRPr sz="48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Access to internet in the UK in 2024</a:t>
            </a:r>
            <a:endParaRPr>
              <a:solidFill>
                <a:srgbClr val="073763"/>
              </a:solidFill>
            </a:endParaRPr>
          </a:p>
        </p:txBody>
      </p:sp>
      <p:sp>
        <p:nvSpPr>
          <p:cNvPr id="147" name="Google Shape;147;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3600" b="1" dirty="0">
                <a:solidFill>
                  <a:srgbClr val="741B47"/>
                </a:solidFill>
              </a:rPr>
              <a:t>1.6</a:t>
            </a:r>
            <a:r>
              <a:rPr lang="en-GB" sz="2400" b="1" dirty="0">
                <a:solidFill>
                  <a:srgbClr val="741B47"/>
                </a:solidFill>
              </a:rPr>
              <a:t> million people do not have internet</a:t>
            </a:r>
            <a:r>
              <a:rPr lang="en-GB" sz="2400" dirty="0">
                <a:solidFill>
                  <a:srgbClr val="741B47"/>
                </a:solidFill>
              </a:rPr>
              <a:t> </a:t>
            </a:r>
            <a:endParaRPr sz="2400" dirty="0">
              <a:solidFill>
                <a:srgbClr val="741B47"/>
              </a:solidFill>
            </a:endParaRPr>
          </a:p>
          <a:p>
            <a:pPr marL="0" lvl="0" indent="0" algn="l" rtl="0">
              <a:spcBef>
                <a:spcPts val="1200"/>
              </a:spcBef>
              <a:spcAft>
                <a:spcPts val="0"/>
              </a:spcAft>
              <a:buNone/>
            </a:pPr>
            <a:r>
              <a:rPr lang="en-GB" dirty="0"/>
              <a:t>about 2.3%</a:t>
            </a:r>
            <a:endParaRPr dirty="0"/>
          </a:p>
          <a:p>
            <a:pPr marL="0" lvl="0" indent="0" algn="l" rtl="0">
              <a:lnSpc>
                <a:spcPct val="100000"/>
              </a:lnSpc>
              <a:spcBef>
                <a:spcPts val="1200"/>
              </a:spcBef>
              <a:spcAft>
                <a:spcPts val="0"/>
              </a:spcAft>
              <a:buNone/>
            </a:pPr>
            <a:r>
              <a:rPr lang="en-GB" sz="3600" b="1" dirty="0">
                <a:solidFill>
                  <a:srgbClr val="073763"/>
                </a:solidFill>
              </a:rPr>
              <a:t>16.8</a:t>
            </a:r>
            <a:r>
              <a:rPr lang="en-GB" sz="2400" b="1" dirty="0">
                <a:solidFill>
                  <a:srgbClr val="073763"/>
                </a:solidFill>
              </a:rPr>
              <a:t> million may struggle to interact with online services</a:t>
            </a:r>
            <a:endParaRPr sz="2400" dirty="0"/>
          </a:p>
          <a:p>
            <a:pPr marL="0" lvl="0" indent="0" algn="l" rtl="0">
              <a:lnSpc>
                <a:spcPct val="100000"/>
              </a:lnSpc>
              <a:spcBef>
                <a:spcPts val="1200"/>
              </a:spcBef>
              <a:spcAft>
                <a:spcPts val="0"/>
              </a:spcAft>
              <a:buNone/>
            </a:pPr>
            <a:r>
              <a:rPr lang="en-GB" dirty="0"/>
              <a:t>about 23% - this nearly 1 in 4 people</a:t>
            </a:r>
            <a:endParaRPr dirty="0"/>
          </a:p>
          <a:p>
            <a:pPr marL="0" lvl="0" indent="0" algn="l" rtl="0">
              <a:lnSpc>
                <a:spcPct val="100000"/>
              </a:lnSpc>
              <a:spcBef>
                <a:spcPts val="1200"/>
              </a:spcBef>
              <a:spcAft>
                <a:spcPts val="0"/>
              </a:spcAft>
              <a:buNone/>
            </a:pPr>
            <a:endParaRPr sz="1000" dirty="0"/>
          </a:p>
          <a:p>
            <a:pPr marL="0" lvl="0" indent="0" algn="l" rtl="0">
              <a:spcBef>
                <a:spcPts val="1200"/>
              </a:spcBef>
              <a:spcAft>
                <a:spcPts val="0"/>
              </a:spcAft>
              <a:buNone/>
            </a:pPr>
            <a:r>
              <a:rPr lang="en-GB" dirty="0"/>
              <a:t>(Source: </a:t>
            </a:r>
            <a:r>
              <a:rPr lang="en-GB" u="sng" dirty="0">
                <a:solidFill>
                  <a:srgbClr val="1C4587"/>
                </a:solidFill>
                <a:hlinkClick r:id="rId3">
                  <a:extLst>
                    <a:ext uri="{A12FA001-AC4F-418D-AE19-62706E023703}">
                      <ahyp:hlinkClr xmlns:ahyp="http://schemas.microsoft.com/office/drawing/2018/hyperlinkcolor" val="tx"/>
                    </a:ext>
                  </a:extLst>
                </a:hlinkClick>
              </a:rPr>
              <a:t>Digital Inclusion Action Plan - GOV.UK Feb 2025</a:t>
            </a:r>
            <a:r>
              <a:rPr lang="en-GB" dirty="0">
                <a:solidFill>
                  <a:srgbClr val="1C4587"/>
                </a:solidFill>
              </a:rPr>
              <a:t>)</a:t>
            </a:r>
            <a:r>
              <a:rPr lang="en-GB" dirty="0"/>
              <a:t> </a:t>
            </a:r>
            <a:endParaRPr dirty="0"/>
          </a:p>
          <a:p>
            <a:pPr marL="2286000" lvl="0" indent="457200" algn="l" rtl="0">
              <a:spcBef>
                <a:spcPts val="1200"/>
              </a:spcBef>
              <a:spcAft>
                <a:spcPts val="1200"/>
              </a:spcAft>
              <a:buNone/>
            </a:pPr>
            <a:endParaRPr sz="2400" dirty="0">
              <a:solidFill>
                <a:srgbClr val="38761D"/>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rgbClr val="073763"/>
                </a:solidFill>
              </a:rPr>
              <a:t>How people access internet </a:t>
            </a:r>
            <a:endParaRPr sz="2000">
              <a:solidFill>
                <a:srgbClr val="073763"/>
              </a:solidFill>
            </a:endParaRPr>
          </a:p>
        </p:txBody>
      </p:sp>
      <p:sp>
        <p:nvSpPr>
          <p:cNvPr id="153" name="Google Shape;153;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Clr>
                <a:schemeClr val="dk1"/>
              </a:buClr>
              <a:buSzPts val="1100"/>
              <a:buFont typeface="Arial"/>
              <a:buNone/>
            </a:pPr>
            <a:r>
              <a:rPr lang="en-GB"/>
              <a:t>People who do have access could still:</a:t>
            </a:r>
            <a:endParaRPr/>
          </a:p>
          <a:p>
            <a:pPr marL="457200" lvl="0" indent="-355600" algn="l" rtl="0">
              <a:spcBef>
                <a:spcPts val="1200"/>
              </a:spcBef>
              <a:spcAft>
                <a:spcPts val="0"/>
              </a:spcAft>
              <a:buSzPts val="2000"/>
              <a:buChar char="●"/>
            </a:pPr>
            <a:r>
              <a:rPr lang="en-GB"/>
              <a:t>have slow internet</a:t>
            </a:r>
            <a:endParaRPr/>
          </a:p>
          <a:p>
            <a:pPr marL="457200" lvl="0" indent="-355600" algn="l" rtl="0">
              <a:spcBef>
                <a:spcPts val="1000"/>
              </a:spcBef>
              <a:spcAft>
                <a:spcPts val="0"/>
              </a:spcAft>
              <a:buSzPts val="2000"/>
              <a:buChar char="●"/>
            </a:pPr>
            <a:r>
              <a:rPr lang="en-GB"/>
              <a:t>be data poor</a:t>
            </a:r>
            <a:endParaRPr/>
          </a:p>
          <a:p>
            <a:pPr marL="457200" lvl="0" indent="-355600" algn="l" rtl="0">
              <a:spcBef>
                <a:spcPts val="1000"/>
              </a:spcBef>
              <a:spcAft>
                <a:spcPts val="0"/>
              </a:spcAft>
              <a:buSzPts val="2000"/>
              <a:buChar char="●"/>
            </a:pPr>
            <a:r>
              <a:rPr lang="en-GB"/>
              <a:t>only have a mobile</a:t>
            </a:r>
            <a:endParaRPr/>
          </a:p>
          <a:p>
            <a:pPr marL="457200" lvl="0" indent="-355600" algn="l" rtl="0">
              <a:spcBef>
                <a:spcPts val="1000"/>
              </a:spcBef>
              <a:spcAft>
                <a:spcPts val="0"/>
              </a:spcAft>
              <a:buSzPts val="2000"/>
              <a:buChar char="●"/>
            </a:pPr>
            <a:r>
              <a:rPr lang="en-GB"/>
              <a:t>rely on old devices</a:t>
            </a:r>
            <a:endParaRPr/>
          </a:p>
          <a:p>
            <a:pPr marL="457200" lvl="0" indent="-355600" algn="l" rtl="0">
              <a:spcBef>
                <a:spcPts val="1000"/>
              </a:spcBef>
              <a:spcAft>
                <a:spcPts val="1000"/>
              </a:spcAft>
              <a:buSzPts val="2000"/>
              <a:buChar char="●"/>
            </a:pPr>
            <a:r>
              <a:rPr lang="en-GB"/>
              <a:t>live in area where the network is unreliable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157"/>
        <p:cNvGrpSpPr/>
        <p:nvPr/>
      </p:nvGrpSpPr>
      <p:grpSpPr>
        <a:xfrm>
          <a:off x="0" y="0"/>
          <a:ext cx="0" cy="0"/>
          <a:chOff x="0" y="0"/>
          <a:chExt cx="0" cy="0"/>
        </a:xfrm>
      </p:grpSpPr>
      <p:sp>
        <p:nvSpPr>
          <p:cNvPr id="158" name="Google Shape;158;p2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a:solidFill>
                  <a:srgbClr val="FCFAF7"/>
                </a:solidFill>
              </a:rPr>
              <a:t>… and beyond!</a:t>
            </a:r>
            <a:endParaRPr sz="48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4" name="Google Shape;164;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What makes a person’s identity?</a:t>
            </a:r>
            <a:endParaRPr>
              <a:solidFill>
                <a:srgbClr val="073763"/>
              </a:solidFill>
            </a:endParaRPr>
          </a:p>
        </p:txBody>
      </p:sp>
      <p:sp>
        <p:nvSpPr>
          <p:cNvPr id="165" name="Google Shape;165;p30">
            <a:extLst>
              <a:ext uri="{C183D7F6-B498-43B3-948B-1728B52AA6E4}">
                <adec:decorative xmlns:adec="http://schemas.microsoft.com/office/drawing/2017/decorative" val="1"/>
              </a:ext>
            </a:extLst>
          </p:cNvPr>
          <p:cNvSpPr/>
          <p:nvPr/>
        </p:nvSpPr>
        <p:spPr>
          <a:xfrm>
            <a:off x="1284525" y="1024150"/>
            <a:ext cx="3546000" cy="3493200"/>
          </a:xfrm>
          <a:prstGeom prst="ellipse">
            <a:avLst/>
          </a:prstGeom>
          <a:solidFill>
            <a:srgbClr val="333333"/>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3400">
                <a:solidFill>
                  <a:srgbClr val="FFFFFF"/>
                </a:solidFill>
                <a:latin typeface="Roboto Black"/>
                <a:ea typeface="Roboto Black"/>
                <a:cs typeface="Roboto Black"/>
                <a:sym typeface="Roboto Black"/>
              </a:rPr>
              <a:t>Identity</a:t>
            </a:r>
            <a:endParaRPr sz="3400">
              <a:solidFill>
                <a:srgbClr val="FFFFFF"/>
              </a:solidFill>
              <a:latin typeface="Roboto Black"/>
              <a:ea typeface="Roboto Black"/>
              <a:cs typeface="Roboto Black"/>
              <a:sym typeface="Roboto Black"/>
            </a:endParaRPr>
          </a:p>
          <a:p>
            <a:pPr marL="0" lvl="0" indent="0" algn="ctr" rtl="0">
              <a:spcBef>
                <a:spcPts val="0"/>
              </a:spcBef>
              <a:spcAft>
                <a:spcPts val="0"/>
              </a:spcAft>
              <a:buNone/>
            </a:pPr>
            <a:endParaRPr sz="1000" b="1">
              <a:solidFill>
                <a:srgbClr val="FFFFFF"/>
              </a:solidFill>
              <a:latin typeface="Poppins"/>
              <a:ea typeface="Poppins"/>
              <a:cs typeface="Poppins"/>
              <a:sym typeface="Poppins"/>
            </a:endParaRPr>
          </a:p>
        </p:txBody>
      </p:sp>
      <p:sp>
        <p:nvSpPr>
          <p:cNvPr id="166" name="Google Shape;166;p30">
            <a:extLst>
              <a:ext uri="{C183D7F6-B498-43B3-948B-1728B52AA6E4}">
                <adec:decorative xmlns:adec="http://schemas.microsoft.com/office/drawing/2017/decorative" val="1"/>
              </a:ext>
            </a:extLst>
          </p:cNvPr>
          <p:cNvSpPr/>
          <p:nvPr/>
        </p:nvSpPr>
        <p:spPr>
          <a:xfrm>
            <a:off x="3534150" y="1312425"/>
            <a:ext cx="1853100" cy="357900"/>
          </a:xfrm>
          <a:prstGeom prst="roundRect">
            <a:avLst>
              <a:gd name="adj" fmla="val 16667"/>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800" b="1">
                <a:solidFill>
                  <a:schemeClr val="dk1"/>
                </a:solidFill>
              </a:rPr>
              <a:t>Disability</a:t>
            </a:r>
            <a:endParaRPr sz="1800" b="1">
              <a:solidFill>
                <a:srgbClr val="85200C"/>
              </a:solidFill>
            </a:endParaRPr>
          </a:p>
        </p:txBody>
      </p:sp>
      <p:sp>
        <p:nvSpPr>
          <p:cNvPr id="167" name="Google Shape;167;p30">
            <a:extLst>
              <a:ext uri="{C183D7F6-B498-43B3-948B-1728B52AA6E4}">
                <adec:decorative xmlns:adec="http://schemas.microsoft.com/office/drawing/2017/decorative" val="1"/>
              </a:ext>
            </a:extLst>
          </p:cNvPr>
          <p:cNvSpPr/>
          <p:nvPr/>
        </p:nvSpPr>
        <p:spPr>
          <a:xfrm>
            <a:off x="3534150" y="1773575"/>
            <a:ext cx="1853100" cy="357900"/>
          </a:xfrm>
          <a:prstGeom prst="roundRect">
            <a:avLst>
              <a:gd name="adj" fmla="val 16667"/>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b="1">
                <a:solidFill>
                  <a:schemeClr val="dk1"/>
                </a:solidFill>
              </a:rPr>
              <a:t>Neurodiversity</a:t>
            </a:r>
            <a:endParaRPr sz="1800" b="1">
              <a:solidFill>
                <a:srgbClr val="85200C"/>
              </a:solidFill>
            </a:endParaRPr>
          </a:p>
        </p:txBody>
      </p:sp>
      <p:sp>
        <p:nvSpPr>
          <p:cNvPr id="175" name="Google Shape;175;p30">
            <a:extLst>
              <a:ext uri="{C183D7F6-B498-43B3-948B-1728B52AA6E4}">
                <adec:decorative xmlns:adec="http://schemas.microsoft.com/office/drawing/2017/decorative" val="1"/>
              </a:ext>
            </a:extLst>
          </p:cNvPr>
          <p:cNvSpPr/>
          <p:nvPr/>
        </p:nvSpPr>
        <p:spPr>
          <a:xfrm>
            <a:off x="362475" y="1316325"/>
            <a:ext cx="20952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Ethnicity</a:t>
            </a:r>
            <a:endParaRPr sz="1800">
              <a:solidFill>
                <a:srgbClr val="85200C"/>
              </a:solidFill>
            </a:endParaRPr>
          </a:p>
        </p:txBody>
      </p:sp>
      <p:sp>
        <p:nvSpPr>
          <p:cNvPr id="176" name="Google Shape;176;p30">
            <a:extLst>
              <a:ext uri="{C183D7F6-B498-43B3-948B-1728B52AA6E4}">
                <adec:decorative xmlns:adec="http://schemas.microsoft.com/office/drawing/2017/decorative" val="1"/>
              </a:ext>
            </a:extLst>
          </p:cNvPr>
          <p:cNvSpPr/>
          <p:nvPr/>
        </p:nvSpPr>
        <p:spPr>
          <a:xfrm>
            <a:off x="362475" y="1773575"/>
            <a:ext cx="17913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Age</a:t>
            </a:r>
            <a:endParaRPr sz="1800">
              <a:solidFill>
                <a:srgbClr val="85200C"/>
              </a:solidFill>
            </a:endParaRPr>
          </a:p>
        </p:txBody>
      </p:sp>
      <p:sp>
        <p:nvSpPr>
          <p:cNvPr id="177" name="Google Shape;177;p30">
            <a:extLst>
              <a:ext uri="{C183D7F6-B498-43B3-948B-1728B52AA6E4}">
                <adec:decorative xmlns:adec="http://schemas.microsoft.com/office/drawing/2017/decorative" val="1"/>
              </a:ext>
            </a:extLst>
          </p:cNvPr>
          <p:cNvSpPr/>
          <p:nvPr/>
        </p:nvSpPr>
        <p:spPr>
          <a:xfrm>
            <a:off x="369200" y="2229350"/>
            <a:ext cx="15036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Gender</a:t>
            </a:r>
            <a:endParaRPr sz="1800">
              <a:solidFill>
                <a:srgbClr val="85200C"/>
              </a:solidFill>
            </a:endParaRPr>
          </a:p>
        </p:txBody>
      </p:sp>
      <p:sp>
        <p:nvSpPr>
          <p:cNvPr id="178" name="Google Shape;178;p30">
            <a:extLst>
              <a:ext uri="{C183D7F6-B498-43B3-948B-1728B52AA6E4}">
                <adec:decorative xmlns:adec="http://schemas.microsoft.com/office/drawing/2017/decorative" val="1"/>
              </a:ext>
            </a:extLst>
          </p:cNvPr>
          <p:cNvSpPr/>
          <p:nvPr/>
        </p:nvSpPr>
        <p:spPr>
          <a:xfrm>
            <a:off x="369200" y="2685850"/>
            <a:ext cx="13767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Body size</a:t>
            </a:r>
            <a:endParaRPr sz="1800">
              <a:solidFill>
                <a:srgbClr val="85200C"/>
              </a:solidFill>
            </a:endParaRPr>
          </a:p>
        </p:txBody>
      </p:sp>
      <p:sp>
        <p:nvSpPr>
          <p:cNvPr id="174" name="Google Shape;174;p30">
            <a:extLst>
              <a:ext uri="{C183D7F6-B498-43B3-948B-1728B52AA6E4}">
                <adec:decorative xmlns:adec="http://schemas.microsoft.com/office/drawing/2017/decorative" val="1"/>
              </a:ext>
            </a:extLst>
          </p:cNvPr>
          <p:cNvSpPr/>
          <p:nvPr/>
        </p:nvSpPr>
        <p:spPr>
          <a:xfrm>
            <a:off x="362475" y="3139150"/>
            <a:ext cx="20064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solidFill>
                  <a:schemeClr val="dk1"/>
                </a:solidFill>
              </a:rPr>
              <a:t>Medical condition</a:t>
            </a:r>
            <a:endParaRPr sz="1800" dirty="0">
              <a:solidFill>
                <a:srgbClr val="85200C"/>
              </a:solidFill>
            </a:endParaRPr>
          </a:p>
        </p:txBody>
      </p:sp>
      <p:sp>
        <p:nvSpPr>
          <p:cNvPr id="173" name="Google Shape;173;p30">
            <a:extLst>
              <a:ext uri="{C183D7F6-B498-43B3-948B-1728B52AA6E4}">
                <adec:decorative xmlns:adec="http://schemas.microsoft.com/office/drawing/2017/decorative" val="1"/>
              </a:ext>
            </a:extLst>
          </p:cNvPr>
          <p:cNvSpPr/>
          <p:nvPr/>
        </p:nvSpPr>
        <p:spPr>
          <a:xfrm>
            <a:off x="362475" y="3590825"/>
            <a:ext cx="20655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Sexual orientation</a:t>
            </a:r>
            <a:endParaRPr sz="1800">
              <a:solidFill>
                <a:srgbClr val="85200C"/>
              </a:solidFill>
            </a:endParaRPr>
          </a:p>
        </p:txBody>
      </p:sp>
      <p:sp>
        <p:nvSpPr>
          <p:cNvPr id="168" name="Google Shape;168;p30">
            <a:extLst>
              <a:ext uri="{C183D7F6-B498-43B3-948B-1728B52AA6E4}">
                <adec:decorative xmlns:adec="http://schemas.microsoft.com/office/drawing/2017/decorative" val="1"/>
              </a:ext>
            </a:extLst>
          </p:cNvPr>
          <p:cNvSpPr/>
          <p:nvPr/>
        </p:nvSpPr>
        <p:spPr>
          <a:xfrm>
            <a:off x="362475" y="4042500"/>
            <a:ext cx="25827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solidFill>
                  <a:schemeClr val="dk1"/>
                </a:solidFill>
              </a:rPr>
              <a:t>Ways to communicate</a:t>
            </a:r>
            <a:endParaRPr sz="1800" dirty="0">
              <a:solidFill>
                <a:srgbClr val="85200C"/>
              </a:solidFill>
            </a:endParaRPr>
          </a:p>
        </p:txBody>
      </p:sp>
      <p:sp>
        <p:nvSpPr>
          <p:cNvPr id="181" name="Google Shape;181;p30">
            <a:extLst>
              <a:ext uri="{C183D7F6-B498-43B3-948B-1728B52AA6E4}">
                <adec:decorative xmlns:adec="http://schemas.microsoft.com/office/drawing/2017/decorative" val="1"/>
              </a:ext>
            </a:extLst>
          </p:cNvPr>
          <p:cNvSpPr/>
          <p:nvPr/>
        </p:nvSpPr>
        <p:spPr>
          <a:xfrm>
            <a:off x="4010550" y="3154125"/>
            <a:ext cx="13767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Beliefs</a:t>
            </a:r>
            <a:endParaRPr sz="1800">
              <a:solidFill>
                <a:srgbClr val="85200C"/>
              </a:solidFill>
            </a:endParaRPr>
          </a:p>
        </p:txBody>
      </p:sp>
      <p:sp>
        <p:nvSpPr>
          <p:cNvPr id="180" name="Google Shape;180;p30">
            <a:extLst>
              <a:ext uri="{C183D7F6-B498-43B3-948B-1728B52AA6E4}">
                <adec:decorative xmlns:adec="http://schemas.microsoft.com/office/drawing/2017/decorative" val="1"/>
              </a:ext>
            </a:extLst>
          </p:cNvPr>
          <p:cNvSpPr/>
          <p:nvPr/>
        </p:nvSpPr>
        <p:spPr>
          <a:xfrm>
            <a:off x="4010550" y="3590825"/>
            <a:ext cx="13767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Culture</a:t>
            </a:r>
            <a:endParaRPr sz="1800">
              <a:solidFill>
                <a:srgbClr val="85200C"/>
              </a:solidFill>
            </a:endParaRPr>
          </a:p>
        </p:txBody>
      </p:sp>
      <p:sp>
        <p:nvSpPr>
          <p:cNvPr id="179" name="Google Shape;179;p30">
            <a:extLst>
              <a:ext uri="{C183D7F6-B498-43B3-948B-1728B52AA6E4}">
                <adec:decorative xmlns:adec="http://schemas.microsoft.com/office/drawing/2017/decorative" val="1"/>
              </a:ext>
            </a:extLst>
          </p:cNvPr>
          <p:cNvSpPr/>
          <p:nvPr/>
        </p:nvSpPr>
        <p:spPr>
          <a:xfrm>
            <a:off x="4010550" y="4027525"/>
            <a:ext cx="1376700" cy="357900"/>
          </a:xfrm>
          <a:prstGeom prst="roundRect">
            <a:avLst>
              <a:gd name="adj" fmla="val 16667"/>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dk1"/>
                </a:solidFill>
              </a:rPr>
              <a:t>Education</a:t>
            </a:r>
            <a:endParaRPr sz="1800">
              <a:solidFill>
                <a:srgbClr val="85200C"/>
              </a:solidFill>
            </a:endParaRPr>
          </a:p>
        </p:txBody>
      </p:sp>
      <p:sp>
        <p:nvSpPr>
          <p:cNvPr id="163" name="Google Shape;163;p30">
            <a:extLst>
              <a:ext uri="{C183D7F6-B498-43B3-948B-1728B52AA6E4}">
                <adec:decorative xmlns:adec="http://schemas.microsoft.com/office/drawing/2017/decorative" val="1"/>
              </a:ext>
            </a:extLst>
          </p:cNvPr>
          <p:cNvSpPr/>
          <p:nvPr/>
        </p:nvSpPr>
        <p:spPr>
          <a:xfrm>
            <a:off x="5693375" y="1024150"/>
            <a:ext cx="3206100" cy="3493200"/>
          </a:xfrm>
          <a:prstGeom prst="roundRect">
            <a:avLst>
              <a:gd name="adj" fmla="val 8707"/>
            </a:avLst>
          </a:prstGeom>
          <a:solidFill>
            <a:srgbClr val="CFE2F3"/>
          </a:solidFill>
          <a:ln w="9525" cap="flat" cmpd="sng">
            <a:solidFill>
              <a:srgbClr val="434343"/>
            </a:solidFill>
            <a:prstDash val="dot"/>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GB" sz="2600">
                <a:solidFill>
                  <a:srgbClr val="073763"/>
                </a:solidFill>
                <a:latin typeface="Roboto Black"/>
                <a:ea typeface="Roboto Black"/>
                <a:cs typeface="Roboto Black"/>
                <a:sym typeface="Roboto Black"/>
              </a:rPr>
              <a:t>Circumstances</a:t>
            </a:r>
            <a:endParaRPr sz="2600">
              <a:solidFill>
                <a:srgbClr val="073763"/>
              </a:solidFill>
              <a:latin typeface="Roboto Black"/>
              <a:ea typeface="Roboto Black"/>
              <a:cs typeface="Roboto Black"/>
              <a:sym typeface="Roboto Black"/>
            </a:endParaRPr>
          </a:p>
        </p:txBody>
      </p:sp>
      <p:sp>
        <p:nvSpPr>
          <p:cNvPr id="172" name="Google Shape;172;p30">
            <a:extLst>
              <a:ext uri="{C183D7F6-B498-43B3-948B-1728B52AA6E4}">
                <adec:decorative xmlns:adec="http://schemas.microsoft.com/office/drawing/2017/decorative" val="1"/>
              </a:ext>
            </a:extLst>
          </p:cNvPr>
          <p:cNvSpPr/>
          <p:nvPr/>
        </p:nvSpPr>
        <p:spPr>
          <a:xfrm>
            <a:off x="5820751" y="1316313"/>
            <a:ext cx="2938800" cy="350100"/>
          </a:xfrm>
          <a:prstGeom prst="roundRect">
            <a:avLst>
              <a:gd name="adj" fmla="val 16667"/>
            </a:avLst>
          </a:prstGeom>
          <a:solidFill>
            <a:srgbClr val="073763"/>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800" b="1">
                <a:solidFill>
                  <a:schemeClr val="lt1"/>
                </a:solidFill>
              </a:rPr>
              <a:t>Digital capability</a:t>
            </a:r>
            <a:endParaRPr sz="1600" b="1">
              <a:solidFill>
                <a:schemeClr val="lt1"/>
              </a:solidFill>
            </a:endParaRPr>
          </a:p>
        </p:txBody>
      </p:sp>
      <p:sp>
        <p:nvSpPr>
          <p:cNvPr id="169" name="Google Shape;169;p30">
            <a:extLst>
              <a:ext uri="{C183D7F6-B498-43B3-948B-1728B52AA6E4}">
                <adec:decorative xmlns:adec="http://schemas.microsoft.com/office/drawing/2017/decorative" val="1"/>
              </a:ext>
            </a:extLst>
          </p:cNvPr>
          <p:cNvSpPr/>
          <p:nvPr/>
        </p:nvSpPr>
        <p:spPr>
          <a:xfrm>
            <a:off x="5820751" y="1748200"/>
            <a:ext cx="2938800" cy="3501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073763"/>
                </a:solidFill>
              </a:rPr>
              <a:t>Income &amp; social class</a:t>
            </a:r>
            <a:endParaRPr sz="1800">
              <a:solidFill>
                <a:srgbClr val="073763"/>
              </a:solidFill>
            </a:endParaRPr>
          </a:p>
        </p:txBody>
      </p:sp>
      <p:sp>
        <p:nvSpPr>
          <p:cNvPr id="170" name="Google Shape;170;p30">
            <a:extLst>
              <a:ext uri="{C183D7F6-B498-43B3-948B-1728B52AA6E4}">
                <adec:decorative xmlns:adec="http://schemas.microsoft.com/office/drawing/2017/decorative" val="1"/>
              </a:ext>
            </a:extLst>
          </p:cNvPr>
          <p:cNvSpPr/>
          <p:nvPr/>
        </p:nvSpPr>
        <p:spPr>
          <a:xfrm>
            <a:off x="5820750" y="2195750"/>
            <a:ext cx="2938800" cy="3501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073763"/>
                </a:solidFill>
              </a:rPr>
              <a:t>Living / working situation</a:t>
            </a:r>
            <a:endParaRPr sz="1800">
              <a:solidFill>
                <a:srgbClr val="073763"/>
              </a:solidFill>
            </a:endParaRPr>
          </a:p>
        </p:txBody>
      </p:sp>
      <p:sp>
        <p:nvSpPr>
          <p:cNvPr id="171" name="Google Shape;171;p30">
            <a:extLst>
              <a:ext uri="{C183D7F6-B498-43B3-948B-1728B52AA6E4}">
                <adec:decorative xmlns:adec="http://schemas.microsoft.com/office/drawing/2017/decorative" val="1"/>
              </a:ext>
            </a:extLst>
          </p:cNvPr>
          <p:cNvSpPr/>
          <p:nvPr/>
        </p:nvSpPr>
        <p:spPr>
          <a:xfrm>
            <a:off x="5820750" y="2643300"/>
            <a:ext cx="2938800" cy="3501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073763"/>
                </a:solidFill>
              </a:rPr>
              <a:t>Caring responsibilities</a:t>
            </a:r>
            <a:endParaRPr sz="1800">
              <a:solidFill>
                <a:srgbClr val="07376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Inclusive design</a:t>
            </a:r>
            <a:endParaRPr>
              <a:solidFill>
                <a:srgbClr val="073763"/>
              </a:solidFill>
            </a:endParaRPr>
          </a:p>
        </p:txBody>
      </p:sp>
      <p:sp>
        <p:nvSpPr>
          <p:cNvPr id="187" name="Google Shape;187;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GB"/>
              <a:t>Depending on what you are designing, if you overlook one aspect of the identity of your user, you might exclude some people without meaning to.</a:t>
            </a:r>
            <a:endParaRPr/>
          </a:p>
          <a:p>
            <a:pPr marL="0" lvl="0" indent="0" algn="l" rtl="0">
              <a:spcBef>
                <a:spcPts val="1200"/>
              </a:spcBef>
              <a:spcAft>
                <a:spcPts val="0"/>
              </a:spcAft>
              <a:buNone/>
            </a:pPr>
            <a:endParaRPr b="1"/>
          </a:p>
          <a:p>
            <a:pPr marL="0" lvl="0" indent="0" algn="l" rtl="0">
              <a:spcBef>
                <a:spcPts val="1200"/>
              </a:spcBef>
              <a:spcAft>
                <a:spcPts val="1200"/>
              </a:spcAft>
              <a:buClr>
                <a:schemeClr val="dk1"/>
              </a:buClr>
              <a:buSzPts val="1100"/>
              <a:buFont typeface="Arial"/>
              <a:buNone/>
            </a:pPr>
            <a:r>
              <a:rPr lang="en-GB" b="1"/>
              <a:t>→ Inclusive design aims to respect the identity of the people using your service or product</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a:solidFill>
                  <a:srgbClr val="741B47"/>
                </a:solidFill>
                <a:latin typeface="Roboto Black"/>
                <a:ea typeface="Roboto Black"/>
                <a:cs typeface="Roboto Black"/>
                <a:sym typeface="Roboto Black"/>
              </a:rPr>
              <a:t>What I will take you through</a:t>
            </a:r>
            <a:endParaRPr b="0">
              <a:solidFill>
                <a:srgbClr val="741B47"/>
              </a:solidFill>
              <a:latin typeface="Roboto Black"/>
              <a:ea typeface="Roboto Black"/>
              <a:cs typeface="Roboto Black"/>
              <a:sym typeface="Roboto Black"/>
            </a:endParaRPr>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SzPts val="2000"/>
              <a:buChar char="●"/>
            </a:pPr>
            <a:r>
              <a:rPr lang="en-GB"/>
              <a:t>Accessibility, neurodiversity, digital capability</a:t>
            </a:r>
            <a:endParaRPr/>
          </a:p>
          <a:p>
            <a:pPr marL="457200" lvl="0" indent="-355600" algn="l" rtl="0">
              <a:lnSpc>
                <a:spcPct val="200000"/>
              </a:lnSpc>
              <a:spcBef>
                <a:spcPts val="0"/>
              </a:spcBef>
              <a:spcAft>
                <a:spcPts val="0"/>
              </a:spcAft>
              <a:buSzPts val="2000"/>
              <a:buChar char="●"/>
            </a:pPr>
            <a:r>
              <a:rPr lang="en-GB"/>
              <a:t>Other way to be inclusive: the Universal barriers</a:t>
            </a:r>
            <a:endParaRPr/>
          </a:p>
          <a:p>
            <a:pPr marL="457200" lvl="0" indent="-355600" algn="l" rtl="0">
              <a:lnSpc>
                <a:spcPct val="200000"/>
              </a:lnSpc>
              <a:spcBef>
                <a:spcPts val="0"/>
              </a:spcBef>
              <a:spcAft>
                <a:spcPts val="0"/>
              </a:spcAft>
              <a:buSzPts val="2000"/>
              <a:buChar char="●"/>
            </a:pPr>
            <a:r>
              <a:rPr lang="en-GB"/>
              <a:t>Delivering more inclusive services and products</a:t>
            </a:r>
            <a:endParaRPr/>
          </a:p>
          <a:p>
            <a:pPr marL="457200" lvl="0" indent="-355600" algn="l" rtl="0">
              <a:lnSpc>
                <a:spcPct val="200000"/>
              </a:lnSpc>
              <a:spcBef>
                <a:spcPts val="0"/>
              </a:spcBef>
              <a:spcAft>
                <a:spcPts val="0"/>
              </a:spcAft>
              <a:buSzPts val="2000"/>
              <a:buChar char="●"/>
            </a:pPr>
            <a:r>
              <a:rPr lang="en-GB"/>
              <a:t>Inclusion within your Agile team</a:t>
            </a:r>
            <a:endParaRPr/>
          </a:p>
          <a:p>
            <a:pPr marL="457200" lvl="0" indent="-355600" algn="l" rtl="0">
              <a:lnSpc>
                <a:spcPct val="200000"/>
              </a:lnSpc>
              <a:spcBef>
                <a:spcPts val="0"/>
              </a:spcBef>
              <a:spcAft>
                <a:spcPts val="0"/>
              </a:spcAft>
              <a:buSzPts val="2000"/>
              <a:buChar char="●"/>
            </a:pPr>
            <a:r>
              <a:rPr lang="en-GB"/>
              <a:t>Recap, key takeaways and resources to learn more </a:t>
            </a:r>
            <a:endParaRPr/>
          </a:p>
          <a:p>
            <a:pPr marL="0" lvl="0" indent="0" algn="l" rtl="0">
              <a:spcBef>
                <a:spcPts val="1200"/>
              </a:spcBef>
              <a:spcAft>
                <a:spcPts val="12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741B47"/>
        </a:solidFill>
        <a:effectLst/>
      </p:bgPr>
    </p:bg>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a:solidFill>
                  <a:srgbClr val="FCFAF7"/>
                </a:solidFill>
              </a:rPr>
              <a:t>Common inclusion issues</a:t>
            </a:r>
            <a:endParaRPr sz="48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Gender and ethnicity</a:t>
            </a:r>
            <a:endParaRPr>
              <a:solidFill>
                <a:srgbClr val="741B47"/>
              </a:solidFill>
            </a:endParaRPr>
          </a:p>
        </p:txBody>
      </p:sp>
      <p:sp>
        <p:nvSpPr>
          <p:cNvPr id="198" name="Google Shape;198;p33"/>
          <p:cNvSpPr txBox="1">
            <a:spLocks noGrp="1"/>
          </p:cNvSpPr>
          <p:nvPr>
            <p:ph type="body" idx="1"/>
          </p:nvPr>
        </p:nvSpPr>
        <p:spPr>
          <a:xfrm>
            <a:off x="311700" y="1152475"/>
            <a:ext cx="4593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Problem: </a:t>
            </a:r>
            <a:endParaRPr b="1"/>
          </a:p>
          <a:p>
            <a:pPr marL="457200" lvl="0" indent="-355600" algn="l" rtl="0">
              <a:spcBef>
                <a:spcPts val="1000"/>
              </a:spcBef>
              <a:spcAft>
                <a:spcPts val="0"/>
              </a:spcAft>
              <a:buSzPts val="2000"/>
              <a:buChar char="●"/>
            </a:pPr>
            <a:r>
              <a:rPr lang="en-GB"/>
              <a:t>asking</a:t>
            </a:r>
            <a:r>
              <a:rPr lang="en-GB" b="1"/>
              <a:t> </a:t>
            </a:r>
            <a:r>
              <a:rPr lang="en-GB"/>
              <a:t>in a way that doesn’t allow you to identify yourself correctly</a:t>
            </a:r>
            <a:endParaRPr/>
          </a:p>
          <a:p>
            <a:pPr marL="0" lvl="0" indent="0" algn="l" rtl="0">
              <a:spcBef>
                <a:spcPts val="1000"/>
              </a:spcBef>
              <a:spcAft>
                <a:spcPts val="0"/>
              </a:spcAft>
              <a:buNone/>
            </a:pPr>
            <a:r>
              <a:rPr lang="en-GB" b="1"/>
              <a:t>Solution: </a:t>
            </a:r>
            <a:endParaRPr b="1"/>
          </a:p>
          <a:p>
            <a:pPr marL="457200" lvl="0" indent="-355600" algn="l" rtl="0">
              <a:spcBef>
                <a:spcPts val="1000"/>
              </a:spcBef>
              <a:spcAft>
                <a:spcPts val="0"/>
              </a:spcAft>
              <a:buSzPts val="2000"/>
              <a:buChar char="●"/>
            </a:pPr>
            <a:r>
              <a:rPr lang="en-GB"/>
              <a:t>Do you really need to ask?</a:t>
            </a:r>
            <a:endParaRPr/>
          </a:p>
          <a:p>
            <a:pPr marL="457200" lvl="0" indent="-355600" algn="l" rtl="0">
              <a:spcBef>
                <a:spcPts val="0"/>
              </a:spcBef>
              <a:spcAft>
                <a:spcPts val="0"/>
              </a:spcAft>
              <a:buSzPts val="2000"/>
              <a:buChar char="●"/>
            </a:pPr>
            <a:r>
              <a:rPr lang="en-GB"/>
              <a:t>Research / test with your users</a:t>
            </a:r>
            <a:endParaRPr/>
          </a:p>
          <a:p>
            <a:pPr marL="457200" lvl="0" indent="0" algn="l" rtl="0">
              <a:spcBef>
                <a:spcPts val="1000"/>
              </a:spcBef>
              <a:spcAft>
                <a:spcPts val="1200"/>
              </a:spcAft>
              <a:buNone/>
            </a:pPr>
            <a:endParaRPr/>
          </a:p>
        </p:txBody>
      </p:sp>
      <p:pic>
        <p:nvPicPr>
          <p:cNvPr id="199" name="Google Shape;199;p33" descr="part of a form asking the gender with 3 options via radio buttons: Female, Male, Prefer not to say"/>
          <p:cNvPicPr preferRelativeResize="0"/>
          <p:nvPr/>
        </p:nvPicPr>
        <p:blipFill>
          <a:blip r:embed="rId3">
            <a:alphaModFix/>
          </a:blip>
          <a:stretch>
            <a:fillRect/>
          </a:stretch>
        </p:blipFill>
        <p:spPr>
          <a:xfrm>
            <a:off x="5050625" y="1271225"/>
            <a:ext cx="3543375" cy="2116900"/>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Excluding same sex parenting</a:t>
            </a:r>
            <a:endParaRPr>
              <a:solidFill>
                <a:srgbClr val="741B47"/>
              </a:solidFill>
            </a:endParaRPr>
          </a:p>
        </p:txBody>
      </p:sp>
      <p:sp>
        <p:nvSpPr>
          <p:cNvPr id="205" name="Google Shape;205;p34"/>
          <p:cNvSpPr txBox="1">
            <a:spLocks noGrp="1"/>
          </p:cNvSpPr>
          <p:nvPr>
            <p:ph type="body" idx="1"/>
          </p:nvPr>
        </p:nvSpPr>
        <p:spPr>
          <a:xfrm>
            <a:off x="311700" y="1417825"/>
            <a:ext cx="4635300" cy="315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Parent’s information in terms which:</a:t>
            </a:r>
            <a:endParaRPr/>
          </a:p>
          <a:p>
            <a:pPr marL="457200" lvl="0" indent="-355600" algn="l" rtl="0">
              <a:spcBef>
                <a:spcPts val="1200"/>
              </a:spcBef>
              <a:spcAft>
                <a:spcPts val="0"/>
              </a:spcAft>
              <a:buSzPts val="2000"/>
              <a:buChar char="●"/>
            </a:pPr>
            <a:r>
              <a:rPr lang="en-GB"/>
              <a:t>exclude same-sex-parenting</a:t>
            </a:r>
            <a:endParaRPr/>
          </a:p>
          <a:p>
            <a:pPr marL="457200" lvl="0" indent="-355600" algn="l" rtl="0">
              <a:spcBef>
                <a:spcPts val="0"/>
              </a:spcBef>
              <a:spcAft>
                <a:spcPts val="0"/>
              </a:spcAft>
              <a:buSzPts val="2000"/>
              <a:buChar char="●"/>
            </a:pPr>
            <a:r>
              <a:rPr lang="en-GB"/>
              <a:t>assume there are 2 parents</a:t>
            </a:r>
            <a:endParaRPr/>
          </a:p>
          <a:p>
            <a:pPr marL="457200" lvl="0" indent="0" algn="l" rtl="0">
              <a:spcBef>
                <a:spcPts val="1200"/>
              </a:spcBef>
              <a:spcAft>
                <a:spcPts val="1200"/>
              </a:spcAft>
              <a:buNone/>
            </a:pPr>
            <a:endParaRPr/>
          </a:p>
        </p:txBody>
      </p:sp>
      <p:pic>
        <p:nvPicPr>
          <p:cNvPr id="206" name="Google Shape;206;p34" descr="form for parental responsibility agreement, where there is a field for the mother's name and address and then for the father's ones. Then a declaration text and finally a space for the signature of the mother on the left and the father on the right"/>
          <p:cNvPicPr preferRelativeResize="0"/>
          <p:nvPr/>
        </p:nvPicPr>
        <p:blipFill rotWithShape="1">
          <a:blip r:embed="rId3">
            <a:alphaModFix/>
          </a:blip>
          <a:srcRect b="39813"/>
          <a:stretch/>
        </p:blipFill>
        <p:spPr>
          <a:xfrm>
            <a:off x="5194850" y="1234850"/>
            <a:ext cx="3764375" cy="36006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Only considering white people</a:t>
            </a:r>
            <a:endParaRPr>
              <a:solidFill>
                <a:srgbClr val="741B47"/>
              </a:solidFill>
            </a:endParaRPr>
          </a:p>
        </p:txBody>
      </p:sp>
      <p:sp>
        <p:nvSpPr>
          <p:cNvPr id="212" name="Google Shape;212;p35"/>
          <p:cNvSpPr txBox="1">
            <a:spLocks noGrp="1"/>
          </p:cNvSpPr>
          <p:nvPr>
            <p:ph type="body" idx="1"/>
          </p:nvPr>
        </p:nvSpPr>
        <p:spPr>
          <a:xfrm>
            <a:off x="311700" y="1152475"/>
            <a:ext cx="36933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1" dirty="0"/>
          </a:p>
          <a:p>
            <a:pPr marL="0" lvl="0" indent="0" algn="l" rtl="0">
              <a:spcBef>
                <a:spcPts val="1200"/>
              </a:spcBef>
              <a:spcAft>
                <a:spcPts val="0"/>
              </a:spcAft>
              <a:buNone/>
            </a:pPr>
            <a:r>
              <a:rPr lang="en-GB" b="1" dirty="0"/>
              <a:t>… </a:t>
            </a:r>
            <a:r>
              <a:rPr lang="en-GB" dirty="0"/>
              <a:t>when testing your product </a:t>
            </a:r>
            <a:endParaRPr dirty="0"/>
          </a:p>
          <a:p>
            <a:pPr marL="0" lvl="0" indent="0" algn="l" rtl="0">
              <a:spcBef>
                <a:spcPts val="1200"/>
              </a:spcBef>
              <a:spcAft>
                <a:spcPts val="0"/>
              </a:spcAft>
              <a:buNone/>
            </a:pPr>
            <a:r>
              <a:rPr lang="en-GB" dirty="0"/>
              <a:t>Artificial Intelligence to test if a photo is valid for example</a:t>
            </a:r>
            <a:endParaRPr dirty="0"/>
          </a:p>
          <a:p>
            <a:pPr marL="0" lvl="0" indent="0" algn="l" rtl="0">
              <a:spcBef>
                <a:spcPts val="1200"/>
              </a:spcBef>
              <a:spcAft>
                <a:spcPts val="1200"/>
              </a:spcAft>
              <a:buNone/>
            </a:pPr>
            <a:r>
              <a:rPr lang="en-GB" dirty="0"/>
              <a:t>Or the ‘racist’ soap dispenser only working on white skin</a:t>
            </a:r>
            <a:endParaRPr dirty="0"/>
          </a:p>
        </p:txBody>
      </p:sp>
      <p:pic>
        <p:nvPicPr>
          <p:cNvPr id="213" name="Google Shape;213;p35" descr="online passport photo of a Black man called Joshua  Bada, with his mouth closed, with an error message from the automatic check stating that &quot;it looks like your mouth is open&quot;. there is a question asking if you want to submit this photo where the answer 'Yes' is selected and a text box to explain why they want to use this photo where the text answered says: My mouth is closed, I just have big lips&quot;"/>
          <p:cNvPicPr preferRelativeResize="0"/>
          <p:nvPr/>
        </p:nvPicPr>
        <p:blipFill>
          <a:blip r:embed="rId3">
            <a:alphaModFix/>
          </a:blip>
          <a:stretch>
            <a:fillRect/>
          </a:stretch>
        </p:blipFill>
        <p:spPr>
          <a:xfrm>
            <a:off x="4278225" y="1479400"/>
            <a:ext cx="4612299" cy="3089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‘Your name is not valid’</a:t>
            </a:r>
            <a:endParaRPr>
              <a:solidFill>
                <a:srgbClr val="741B47"/>
              </a:solidFill>
            </a:endParaRPr>
          </a:p>
        </p:txBody>
      </p:sp>
      <p:sp>
        <p:nvSpPr>
          <p:cNvPr id="219" name="Google Shape;219;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Too short, too long, too many, special character and more …</a:t>
            </a:r>
            <a:endParaRPr/>
          </a:p>
          <a:p>
            <a:pPr marL="457200" lvl="0" indent="0" algn="l" rtl="0">
              <a:spcBef>
                <a:spcPts val="1200"/>
              </a:spcBef>
              <a:spcAft>
                <a:spcPts val="1200"/>
              </a:spcAft>
              <a:buNone/>
            </a:pPr>
            <a:endParaRPr/>
          </a:p>
        </p:txBody>
      </p:sp>
      <p:pic>
        <p:nvPicPr>
          <p:cNvPr id="220" name="Google Shape;220;p36" descr="form input for a first name  where the name 'Stephanie' is entered with an accent on the first 'e' which trigger an error message saying &quot;Sorry, special characters such as @, #, $, %, &amp;, * are invalid. Please try again.&quot;"/>
          <p:cNvPicPr preferRelativeResize="0"/>
          <p:nvPr/>
        </p:nvPicPr>
        <p:blipFill>
          <a:blip r:embed="rId3">
            <a:alphaModFix/>
          </a:blip>
          <a:stretch>
            <a:fillRect/>
          </a:stretch>
        </p:blipFill>
        <p:spPr>
          <a:xfrm>
            <a:off x="538325" y="2055297"/>
            <a:ext cx="5221175" cy="25892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224"/>
        <p:cNvGrpSpPr/>
        <p:nvPr/>
      </p:nvGrpSpPr>
      <p:grpSpPr>
        <a:xfrm>
          <a:off x="0" y="0"/>
          <a:ext cx="0" cy="0"/>
          <a:chOff x="0" y="0"/>
          <a:chExt cx="0" cy="0"/>
        </a:xfrm>
      </p:grpSpPr>
      <p:sp>
        <p:nvSpPr>
          <p:cNvPr id="225" name="Google Shape;225;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chemeClr val="lt1"/>
                </a:solidFill>
              </a:rPr>
              <a:t>Shifting the focus </a:t>
            </a:r>
            <a:endParaRPr sz="4800">
              <a:solidFill>
                <a:schemeClr val="lt1"/>
              </a:solidFill>
            </a:endParaRPr>
          </a:p>
        </p:txBody>
      </p:sp>
      <p:sp>
        <p:nvSpPr>
          <p:cNvPr id="226" name="Google Shape;226;p37"/>
          <p:cNvSpPr txBox="1">
            <a:spLocks noGrp="1"/>
          </p:cNvSpPr>
          <p:nvPr>
            <p:ph type="body" idx="1"/>
          </p:nvPr>
        </p:nvSpPr>
        <p:spPr>
          <a:xfrm>
            <a:off x="311700" y="3694625"/>
            <a:ext cx="8520600" cy="874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dirty="0">
                <a:solidFill>
                  <a:schemeClr val="lt1"/>
                </a:solidFill>
              </a:rPr>
              <a:t>From the individual		          the barriers anyone can face</a:t>
            </a:r>
            <a:endParaRPr sz="2400" b="1" dirty="0">
              <a:solidFill>
                <a:schemeClr val="lt1"/>
              </a:solidFill>
            </a:endParaRPr>
          </a:p>
          <a:p>
            <a:pPr marL="0" lvl="0" indent="0" algn="l" rtl="0">
              <a:spcBef>
                <a:spcPts val="0"/>
              </a:spcBef>
              <a:spcAft>
                <a:spcPts val="0"/>
              </a:spcAft>
              <a:buNone/>
            </a:pPr>
            <a:endParaRPr sz="2400" dirty="0">
              <a:solidFill>
                <a:schemeClr val="lt1"/>
              </a:solidFill>
            </a:endParaRPr>
          </a:p>
          <a:p>
            <a:pPr marL="0" lvl="0" indent="0" algn="l" rtl="0">
              <a:spcBef>
                <a:spcPts val="1200"/>
              </a:spcBef>
              <a:spcAft>
                <a:spcPts val="1200"/>
              </a:spcAft>
              <a:buNone/>
            </a:pPr>
            <a:endParaRPr sz="2400" b="1" dirty="0">
              <a:solidFill>
                <a:schemeClr val="lt1"/>
              </a:solidFill>
            </a:endParaRPr>
          </a:p>
        </p:txBody>
      </p:sp>
      <p:pic>
        <p:nvPicPr>
          <p:cNvPr id="227" name="Google Shape;227;p37" descr="a person"/>
          <p:cNvPicPr preferRelativeResize="0"/>
          <p:nvPr/>
        </p:nvPicPr>
        <p:blipFill>
          <a:blip r:embed="rId3">
            <a:alphaModFix/>
          </a:blip>
          <a:stretch>
            <a:fillRect/>
          </a:stretch>
        </p:blipFill>
        <p:spPr>
          <a:xfrm>
            <a:off x="895100" y="1732362"/>
            <a:ext cx="1678775" cy="1678775"/>
          </a:xfrm>
          <a:prstGeom prst="rect">
            <a:avLst/>
          </a:prstGeom>
          <a:noFill/>
          <a:ln>
            <a:noFill/>
          </a:ln>
        </p:spPr>
      </p:pic>
      <p:sp>
        <p:nvSpPr>
          <p:cNvPr id="229" name="Google Shape;229;p37" descr="an arrow"/>
          <p:cNvSpPr/>
          <p:nvPr/>
        </p:nvSpPr>
        <p:spPr>
          <a:xfrm>
            <a:off x="3417100" y="2494338"/>
            <a:ext cx="857100" cy="690600"/>
          </a:xfrm>
          <a:prstGeom prst="rightArrow">
            <a:avLst>
              <a:gd name="adj1" fmla="val 50000"/>
              <a:gd name="adj2" fmla="val 50000"/>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pic>
        <p:nvPicPr>
          <p:cNvPr id="228" name="Google Shape;228;p37" descr="a barrier"/>
          <p:cNvPicPr preferRelativeResize="0"/>
          <p:nvPr/>
        </p:nvPicPr>
        <p:blipFill>
          <a:blip r:embed="rId4">
            <a:alphaModFix/>
          </a:blip>
          <a:stretch>
            <a:fillRect/>
          </a:stretch>
        </p:blipFill>
        <p:spPr>
          <a:xfrm>
            <a:off x="5905250" y="2268150"/>
            <a:ext cx="1142975" cy="11429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dirty="0">
                <a:solidFill>
                  <a:srgbClr val="073763"/>
                </a:solidFill>
              </a:rPr>
              <a:t>Barriers arise for all people when a task exceeds their </a:t>
            </a:r>
            <a:r>
              <a:rPr lang="en-GB" sz="3200" dirty="0">
                <a:solidFill>
                  <a:srgbClr val="073763"/>
                </a:solidFill>
                <a:highlight>
                  <a:srgbClr val="E7EFF7"/>
                </a:highlight>
              </a:rPr>
              <a:t>c</a:t>
            </a:r>
            <a:r>
              <a:rPr lang="en-GB" sz="3200" dirty="0">
                <a:solidFill>
                  <a:srgbClr val="073763"/>
                </a:solidFill>
                <a:highlight>
                  <a:srgbClr val="E7EFF7"/>
                </a:highlight>
                <a:latin typeface="Roboto Black"/>
                <a:ea typeface="Roboto Black"/>
                <a:cs typeface="Roboto Black"/>
                <a:sym typeface="Roboto Black"/>
              </a:rPr>
              <a:t>apacity</a:t>
            </a:r>
            <a:br>
              <a:rPr lang="en-GB" sz="3200" dirty="0">
                <a:solidFill>
                  <a:srgbClr val="073763"/>
                </a:solidFill>
                <a:highlight>
                  <a:srgbClr val="E7EFF7"/>
                </a:highlight>
                <a:latin typeface="Roboto Black"/>
                <a:ea typeface="Roboto Black"/>
                <a:cs typeface="Roboto Black"/>
                <a:sym typeface="Roboto Black"/>
              </a:rPr>
            </a:br>
            <a:endParaRPr sz="2600" dirty="0"/>
          </a:p>
        </p:txBody>
      </p:sp>
      <p:sp>
        <p:nvSpPr>
          <p:cNvPr id="235" name="Google Shape;235;p38"/>
          <p:cNvSpPr txBox="1">
            <a:spLocks noGrp="1"/>
          </p:cNvSpPr>
          <p:nvPr>
            <p:ph type="body" idx="1"/>
          </p:nvPr>
        </p:nvSpPr>
        <p:spPr>
          <a:xfrm>
            <a:off x="456625" y="1691175"/>
            <a:ext cx="2535900" cy="2877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a:solidFill>
                  <a:srgbClr val="741B47"/>
                </a:solidFill>
                <a:latin typeface="Roboto Black"/>
                <a:ea typeface="Roboto Black"/>
                <a:cs typeface="Roboto Black"/>
                <a:sym typeface="Roboto Black"/>
              </a:rPr>
              <a:t>Ability</a:t>
            </a:r>
            <a:endParaRPr sz="2400">
              <a:solidFill>
                <a:srgbClr val="741B47"/>
              </a:solidFill>
              <a:latin typeface="Roboto Black"/>
              <a:ea typeface="Roboto Black"/>
              <a:cs typeface="Roboto Black"/>
              <a:sym typeface="Roboto Black"/>
            </a:endParaRPr>
          </a:p>
          <a:p>
            <a:pPr marL="0" lvl="0" indent="0" algn="l" rtl="0">
              <a:lnSpc>
                <a:spcPct val="100000"/>
              </a:lnSpc>
              <a:spcBef>
                <a:spcPts val="1200"/>
              </a:spcBef>
              <a:spcAft>
                <a:spcPts val="0"/>
              </a:spcAft>
              <a:buNone/>
            </a:pPr>
            <a:r>
              <a:rPr lang="en-GB" sz="1600"/>
              <a:t>What a person can do in general, they have the skills to do it</a:t>
            </a:r>
            <a:endParaRPr sz="1600"/>
          </a:p>
          <a:p>
            <a:pPr marL="457200" lvl="0" indent="-330200" algn="l" rtl="0">
              <a:lnSpc>
                <a:spcPct val="100000"/>
              </a:lnSpc>
              <a:spcBef>
                <a:spcPts val="1200"/>
              </a:spcBef>
              <a:spcAft>
                <a:spcPts val="0"/>
              </a:spcAft>
              <a:buClr>
                <a:srgbClr val="741B47"/>
              </a:buClr>
              <a:buSzPts val="1600"/>
              <a:buChar char="●"/>
            </a:pPr>
            <a:r>
              <a:rPr lang="en-GB" sz="1600" b="1">
                <a:solidFill>
                  <a:srgbClr val="741B47"/>
                </a:solidFill>
              </a:rPr>
              <a:t>skill 1</a:t>
            </a:r>
            <a:endParaRPr sz="1600" b="1">
              <a:solidFill>
                <a:srgbClr val="741B47"/>
              </a:solidFill>
            </a:endParaRPr>
          </a:p>
          <a:p>
            <a:pPr marL="457200" lvl="0" indent="-330200" algn="l" rtl="0">
              <a:lnSpc>
                <a:spcPct val="100000"/>
              </a:lnSpc>
              <a:spcBef>
                <a:spcPts val="0"/>
              </a:spcBef>
              <a:spcAft>
                <a:spcPts val="0"/>
              </a:spcAft>
              <a:buClr>
                <a:srgbClr val="741B47"/>
              </a:buClr>
              <a:buSzPts val="1600"/>
              <a:buChar char="●"/>
            </a:pPr>
            <a:r>
              <a:rPr lang="en-GB" sz="1600" b="1">
                <a:solidFill>
                  <a:srgbClr val="741B47"/>
                </a:solidFill>
              </a:rPr>
              <a:t>skill 2</a:t>
            </a:r>
            <a:endParaRPr sz="1600" b="1">
              <a:solidFill>
                <a:srgbClr val="741B47"/>
              </a:solidFill>
            </a:endParaRPr>
          </a:p>
          <a:p>
            <a:pPr marL="457200" lvl="0" indent="-330200" algn="l" rtl="0">
              <a:lnSpc>
                <a:spcPct val="100000"/>
              </a:lnSpc>
              <a:spcBef>
                <a:spcPts val="0"/>
              </a:spcBef>
              <a:spcAft>
                <a:spcPts val="0"/>
              </a:spcAft>
              <a:buClr>
                <a:srgbClr val="741B47"/>
              </a:buClr>
              <a:buSzPts val="1600"/>
              <a:buChar char="●"/>
            </a:pPr>
            <a:r>
              <a:rPr lang="en-GB" sz="1600" b="1">
                <a:solidFill>
                  <a:srgbClr val="741B47"/>
                </a:solidFill>
              </a:rPr>
              <a:t>skill 3</a:t>
            </a:r>
            <a:endParaRPr sz="1600" b="1">
              <a:solidFill>
                <a:srgbClr val="741B47"/>
              </a:solidFill>
            </a:endParaRPr>
          </a:p>
          <a:p>
            <a:pPr marL="457200" lvl="0" indent="-330200" algn="l" rtl="0">
              <a:lnSpc>
                <a:spcPct val="100000"/>
              </a:lnSpc>
              <a:spcBef>
                <a:spcPts val="0"/>
              </a:spcBef>
              <a:spcAft>
                <a:spcPts val="0"/>
              </a:spcAft>
              <a:buClr>
                <a:srgbClr val="741B47"/>
              </a:buClr>
              <a:buSzPts val="1600"/>
              <a:buChar char="●"/>
            </a:pPr>
            <a:r>
              <a:rPr lang="en-GB" sz="1600" b="1">
                <a:solidFill>
                  <a:srgbClr val="741B47"/>
                </a:solidFill>
              </a:rPr>
              <a:t>skill 4</a:t>
            </a:r>
            <a:endParaRPr sz="1600" b="1">
              <a:solidFill>
                <a:srgbClr val="741B47"/>
              </a:solidFill>
            </a:endParaRPr>
          </a:p>
          <a:p>
            <a:pPr marL="457200" lvl="0" indent="0" algn="l" rtl="0">
              <a:lnSpc>
                <a:spcPct val="100000"/>
              </a:lnSpc>
              <a:spcBef>
                <a:spcPts val="1200"/>
              </a:spcBef>
              <a:spcAft>
                <a:spcPts val="1200"/>
              </a:spcAft>
              <a:buNone/>
            </a:pPr>
            <a:endParaRPr sz="1600" b="1">
              <a:solidFill>
                <a:srgbClr val="38761D"/>
              </a:solidFill>
            </a:endParaRPr>
          </a:p>
        </p:txBody>
      </p:sp>
      <p:sp>
        <p:nvSpPr>
          <p:cNvPr id="236" name="Google Shape;236;p38"/>
          <p:cNvSpPr txBox="1">
            <a:spLocks noGrp="1"/>
          </p:cNvSpPr>
          <p:nvPr>
            <p:ph type="body" idx="1"/>
          </p:nvPr>
        </p:nvSpPr>
        <p:spPr>
          <a:xfrm>
            <a:off x="3386525" y="1691175"/>
            <a:ext cx="2487600" cy="3195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a:solidFill>
                  <a:srgbClr val="741B47"/>
                </a:solidFill>
                <a:latin typeface="Roboto Black"/>
                <a:ea typeface="Roboto Black"/>
                <a:cs typeface="Roboto Black"/>
                <a:sym typeface="Roboto Black"/>
              </a:rPr>
              <a:t>Capability</a:t>
            </a:r>
            <a:endParaRPr sz="2400">
              <a:solidFill>
                <a:srgbClr val="741B47"/>
              </a:solidFill>
              <a:latin typeface="Roboto Black"/>
              <a:ea typeface="Roboto Black"/>
              <a:cs typeface="Roboto Black"/>
              <a:sym typeface="Roboto Black"/>
            </a:endParaRPr>
          </a:p>
          <a:p>
            <a:pPr marL="0" lvl="0" indent="0" algn="l" rtl="0">
              <a:lnSpc>
                <a:spcPct val="100000"/>
              </a:lnSpc>
              <a:spcBef>
                <a:spcPts val="1200"/>
              </a:spcBef>
              <a:spcAft>
                <a:spcPts val="0"/>
              </a:spcAft>
              <a:buNone/>
            </a:pPr>
            <a:r>
              <a:rPr lang="en-GB" sz="1600"/>
              <a:t>What a person can do in a specific context (time and place)</a:t>
            </a:r>
            <a:endParaRPr sz="1600"/>
          </a:p>
          <a:p>
            <a:pPr marL="457200" lvl="0" indent="-330200" algn="l" rtl="0">
              <a:lnSpc>
                <a:spcPct val="100000"/>
              </a:lnSpc>
              <a:spcBef>
                <a:spcPts val="1200"/>
              </a:spcBef>
              <a:spcAft>
                <a:spcPts val="0"/>
              </a:spcAft>
              <a:buClr>
                <a:srgbClr val="741B47"/>
              </a:buClr>
              <a:buSzPts val="1600"/>
              <a:buChar char="●"/>
            </a:pPr>
            <a:r>
              <a:rPr lang="en-GB" sz="1600" b="1">
                <a:solidFill>
                  <a:srgbClr val="741B47"/>
                </a:solidFill>
              </a:rPr>
              <a:t>skill 1</a:t>
            </a:r>
            <a:endParaRPr sz="1600" b="1">
              <a:solidFill>
                <a:srgbClr val="741B47"/>
              </a:solidFill>
            </a:endParaRPr>
          </a:p>
          <a:p>
            <a:pPr marL="457200" lvl="0" indent="-330200" algn="l" rtl="0">
              <a:lnSpc>
                <a:spcPct val="100000"/>
              </a:lnSpc>
              <a:spcBef>
                <a:spcPts val="0"/>
              </a:spcBef>
              <a:spcAft>
                <a:spcPts val="0"/>
              </a:spcAft>
              <a:buClr>
                <a:srgbClr val="9E9E9E"/>
              </a:buClr>
              <a:buSzPts val="1600"/>
              <a:buChar char="●"/>
            </a:pPr>
            <a:r>
              <a:rPr lang="en-GB" sz="1600" b="1" strike="sngStrike">
                <a:solidFill>
                  <a:srgbClr val="9E9E9E"/>
                </a:solidFill>
              </a:rPr>
              <a:t>skill 2</a:t>
            </a:r>
            <a:endParaRPr sz="1600" b="1" strike="sngStrike">
              <a:solidFill>
                <a:srgbClr val="666666"/>
              </a:solidFill>
            </a:endParaRPr>
          </a:p>
          <a:p>
            <a:pPr marL="457200" lvl="0" indent="-330200" algn="l" rtl="0">
              <a:lnSpc>
                <a:spcPct val="100000"/>
              </a:lnSpc>
              <a:spcBef>
                <a:spcPts val="0"/>
              </a:spcBef>
              <a:spcAft>
                <a:spcPts val="0"/>
              </a:spcAft>
              <a:buClr>
                <a:srgbClr val="741B47"/>
              </a:buClr>
              <a:buSzPts val="1600"/>
              <a:buChar char="●"/>
            </a:pPr>
            <a:r>
              <a:rPr lang="en-GB" sz="1600" b="1">
                <a:solidFill>
                  <a:srgbClr val="741B47"/>
                </a:solidFill>
              </a:rPr>
              <a:t>skill 3</a:t>
            </a:r>
            <a:endParaRPr sz="1600" b="1">
              <a:solidFill>
                <a:srgbClr val="741B47"/>
              </a:solidFill>
            </a:endParaRPr>
          </a:p>
          <a:p>
            <a:pPr marL="457200" lvl="0" indent="-330200" algn="l" rtl="0">
              <a:lnSpc>
                <a:spcPct val="100000"/>
              </a:lnSpc>
              <a:spcBef>
                <a:spcPts val="0"/>
              </a:spcBef>
              <a:spcAft>
                <a:spcPts val="0"/>
              </a:spcAft>
              <a:buClr>
                <a:srgbClr val="999999"/>
              </a:buClr>
              <a:buSzPts val="1600"/>
              <a:buChar char="●"/>
            </a:pPr>
            <a:r>
              <a:rPr lang="en-GB" sz="1600" b="1" strike="sngStrike">
                <a:solidFill>
                  <a:srgbClr val="999999"/>
                </a:solidFill>
              </a:rPr>
              <a:t>skill 4</a:t>
            </a:r>
            <a:endParaRPr sz="1600" b="1" strike="sngStrike">
              <a:solidFill>
                <a:srgbClr val="999999"/>
              </a:solidFill>
            </a:endParaRPr>
          </a:p>
          <a:p>
            <a:pPr marL="457200" lvl="0" indent="0" algn="l" rtl="0">
              <a:lnSpc>
                <a:spcPct val="100000"/>
              </a:lnSpc>
              <a:spcBef>
                <a:spcPts val="1200"/>
              </a:spcBef>
              <a:spcAft>
                <a:spcPts val="1200"/>
              </a:spcAft>
              <a:buNone/>
            </a:pPr>
            <a:endParaRPr sz="1600" b="1">
              <a:solidFill>
                <a:srgbClr val="38761D"/>
              </a:solidFill>
            </a:endParaRPr>
          </a:p>
        </p:txBody>
      </p:sp>
      <p:sp>
        <p:nvSpPr>
          <p:cNvPr id="237" name="Google Shape;237;p38"/>
          <p:cNvSpPr txBox="1">
            <a:spLocks noGrp="1"/>
          </p:cNvSpPr>
          <p:nvPr>
            <p:ph type="body" idx="1"/>
          </p:nvPr>
        </p:nvSpPr>
        <p:spPr>
          <a:xfrm>
            <a:off x="6268125" y="1691175"/>
            <a:ext cx="2487600" cy="3195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dirty="0">
                <a:solidFill>
                  <a:srgbClr val="073763"/>
                </a:solidFill>
                <a:highlight>
                  <a:srgbClr val="E7EFF7"/>
                </a:highlight>
                <a:latin typeface="Roboto Black"/>
                <a:ea typeface="Roboto Black"/>
                <a:cs typeface="Roboto Black"/>
                <a:sym typeface="Roboto Black"/>
              </a:rPr>
              <a:t>Capacity</a:t>
            </a:r>
            <a:endParaRPr sz="2400" dirty="0">
              <a:solidFill>
                <a:srgbClr val="073763"/>
              </a:solidFill>
              <a:highlight>
                <a:srgbClr val="E7EFF7"/>
              </a:highlight>
              <a:latin typeface="Roboto Black"/>
              <a:ea typeface="Roboto Black"/>
              <a:cs typeface="Roboto Black"/>
              <a:sym typeface="Roboto Black"/>
            </a:endParaRPr>
          </a:p>
          <a:p>
            <a:pPr marL="0" lvl="0" indent="0" algn="l" rtl="0">
              <a:lnSpc>
                <a:spcPct val="100000"/>
              </a:lnSpc>
              <a:spcBef>
                <a:spcPts val="1200"/>
              </a:spcBef>
              <a:spcAft>
                <a:spcPts val="0"/>
              </a:spcAft>
              <a:buNone/>
            </a:pPr>
            <a:r>
              <a:rPr lang="en-GB" sz="1600" dirty="0"/>
              <a:t>What a person can do, taking into account what is going on for them</a:t>
            </a:r>
            <a:endParaRPr sz="1600" dirty="0"/>
          </a:p>
          <a:p>
            <a:pPr marL="457200" lvl="0" indent="-330200" algn="l" rtl="0">
              <a:lnSpc>
                <a:spcPct val="100000"/>
              </a:lnSpc>
              <a:spcBef>
                <a:spcPts val="1200"/>
              </a:spcBef>
              <a:spcAft>
                <a:spcPts val="0"/>
              </a:spcAft>
              <a:buClr>
                <a:srgbClr val="999999"/>
              </a:buClr>
              <a:buSzPts val="1600"/>
              <a:buChar char="●"/>
            </a:pPr>
            <a:r>
              <a:rPr lang="en-GB" sz="1600" b="1" strike="sngStrike" dirty="0">
                <a:solidFill>
                  <a:srgbClr val="999999"/>
                </a:solidFill>
              </a:rPr>
              <a:t>skill 1</a:t>
            </a:r>
            <a:endParaRPr sz="1600" b="1" strike="sngStrike" dirty="0">
              <a:solidFill>
                <a:srgbClr val="999999"/>
              </a:solidFill>
            </a:endParaRPr>
          </a:p>
          <a:p>
            <a:pPr marL="457200" lvl="0" indent="-330200" algn="l" rtl="0">
              <a:lnSpc>
                <a:spcPct val="100000"/>
              </a:lnSpc>
              <a:spcBef>
                <a:spcPts val="0"/>
              </a:spcBef>
              <a:spcAft>
                <a:spcPts val="0"/>
              </a:spcAft>
              <a:buClr>
                <a:srgbClr val="999999"/>
              </a:buClr>
              <a:buSzPts val="1600"/>
              <a:buChar char="●"/>
            </a:pPr>
            <a:r>
              <a:rPr lang="en-GB" sz="1600" b="1" strike="sngStrike" dirty="0">
                <a:solidFill>
                  <a:srgbClr val="999999"/>
                </a:solidFill>
              </a:rPr>
              <a:t>skill 2</a:t>
            </a:r>
            <a:endParaRPr sz="1600" b="1" strike="sngStrike" dirty="0">
              <a:solidFill>
                <a:srgbClr val="999999"/>
              </a:solidFill>
            </a:endParaRPr>
          </a:p>
          <a:p>
            <a:pPr marL="457200" lvl="0" indent="-330200" algn="l" rtl="0">
              <a:lnSpc>
                <a:spcPct val="100000"/>
              </a:lnSpc>
              <a:spcBef>
                <a:spcPts val="0"/>
              </a:spcBef>
              <a:spcAft>
                <a:spcPts val="0"/>
              </a:spcAft>
              <a:buClr>
                <a:srgbClr val="741B47"/>
              </a:buClr>
              <a:buSzPts val="1600"/>
              <a:buChar char="●"/>
            </a:pPr>
            <a:r>
              <a:rPr lang="en-GB" sz="1600" b="1" dirty="0">
                <a:solidFill>
                  <a:srgbClr val="741B47"/>
                </a:solidFill>
              </a:rPr>
              <a:t>skill 3</a:t>
            </a:r>
            <a:endParaRPr sz="1600" b="1" dirty="0">
              <a:solidFill>
                <a:srgbClr val="741B47"/>
              </a:solidFill>
            </a:endParaRPr>
          </a:p>
          <a:p>
            <a:pPr marL="457200" lvl="0" indent="-330200" algn="l" rtl="0">
              <a:lnSpc>
                <a:spcPct val="100000"/>
              </a:lnSpc>
              <a:spcBef>
                <a:spcPts val="0"/>
              </a:spcBef>
              <a:spcAft>
                <a:spcPts val="0"/>
              </a:spcAft>
              <a:buClr>
                <a:srgbClr val="999999"/>
              </a:buClr>
              <a:buSzPts val="1600"/>
              <a:buChar char="●"/>
            </a:pPr>
            <a:r>
              <a:rPr lang="en-GB" sz="1600" b="1" strike="sngStrike" dirty="0">
                <a:solidFill>
                  <a:srgbClr val="999999"/>
                </a:solidFill>
              </a:rPr>
              <a:t>skill 4</a:t>
            </a:r>
            <a:endParaRPr sz="1600" b="1" strike="sngStrike" dirty="0">
              <a:solidFill>
                <a:srgbClr val="999999"/>
              </a:solidFill>
            </a:endParaRPr>
          </a:p>
          <a:p>
            <a:pPr marL="457200" lvl="0" indent="0" algn="l" rtl="0">
              <a:lnSpc>
                <a:spcPct val="100000"/>
              </a:lnSpc>
              <a:spcBef>
                <a:spcPts val="1200"/>
              </a:spcBef>
              <a:spcAft>
                <a:spcPts val="1200"/>
              </a:spcAft>
              <a:buNone/>
            </a:pPr>
            <a:endParaRPr sz="1600" b="1" dirty="0">
              <a:solidFill>
                <a:srgbClr val="38761D"/>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741B47"/>
        </a:solidFill>
        <a:effectLst/>
      </p:bgPr>
    </p:bg>
    <p:spTree>
      <p:nvGrpSpPr>
        <p:cNvPr id="1" name="Shape 241"/>
        <p:cNvGrpSpPr/>
        <p:nvPr/>
      </p:nvGrpSpPr>
      <p:grpSpPr>
        <a:xfrm>
          <a:off x="0" y="0"/>
          <a:ext cx="0" cy="0"/>
          <a:chOff x="0" y="0"/>
          <a:chExt cx="0" cy="0"/>
        </a:xfrm>
      </p:grpSpPr>
      <p:sp>
        <p:nvSpPr>
          <p:cNvPr id="243" name="Google Shape;243;p3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dirty="0">
                <a:solidFill>
                  <a:srgbClr val="FCFAF7"/>
                </a:solidFill>
              </a:rPr>
              <a:t>Universal barriers</a:t>
            </a:r>
            <a:endParaRPr sz="4800" dirty="0">
              <a:solidFill>
                <a:srgbClr val="FCFAF7"/>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0"/>
          <p:cNvSpPr txBox="1">
            <a:spLocks noGrp="1"/>
          </p:cNvSpPr>
          <p:nvPr>
            <p:ph type="title"/>
          </p:nvPr>
        </p:nvSpPr>
        <p:spPr>
          <a:xfrm>
            <a:off x="311700" y="76350"/>
            <a:ext cx="8520600" cy="51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11 universal barriers</a:t>
            </a:r>
            <a:endParaRPr>
              <a:solidFill>
                <a:srgbClr val="741B47"/>
              </a:solidFill>
            </a:endParaRPr>
          </a:p>
        </p:txBody>
      </p:sp>
      <p:sp>
        <p:nvSpPr>
          <p:cNvPr id="249" name="Google Shape;249;p40">
            <a:extLst>
              <a:ext uri="{C183D7F6-B498-43B3-948B-1728B52AA6E4}">
                <adec:decorative xmlns:adec="http://schemas.microsoft.com/office/drawing/2017/decorative" val="1"/>
              </a:ext>
            </a:extLst>
          </p:cNvPr>
          <p:cNvSpPr txBox="1"/>
          <p:nvPr/>
        </p:nvSpPr>
        <p:spPr>
          <a:xfrm>
            <a:off x="372188" y="7207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Awareness</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Not knowing there is a service or a phone line to call for help </a:t>
            </a:r>
            <a:endParaRPr dirty="0">
              <a:solidFill>
                <a:srgbClr val="741B47"/>
              </a:solidFill>
              <a:latin typeface="Roboto"/>
              <a:ea typeface="Roboto"/>
              <a:cs typeface="Roboto"/>
              <a:sym typeface="Roboto"/>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0" name="Google Shape;250;p40">
            <a:extLst>
              <a:ext uri="{C183D7F6-B498-43B3-948B-1728B52AA6E4}">
                <adec:decorative xmlns:adec="http://schemas.microsoft.com/office/drawing/2017/decorative" val="1"/>
              </a:ext>
            </a:extLst>
          </p:cNvPr>
          <p:cNvSpPr txBox="1"/>
          <p:nvPr/>
        </p:nvSpPr>
        <p:spPr>
          <a:xfrm>
            <a:off x="2494663" y="7207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741B47"/>
                </a:solidFill>
                <a:latin typeface="Roboto Black"/>
                <a:ea typeface="Roboto Black"/>
                <a:cs typeface="Roboto Black"/>
                <a:sym typeface="Roboto Black"/>
              </a:rPr>
              <a:t>Enthusiasm</a:t>
            </a:r>
            <a:endParaRPr sz="180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a:solidFill>
                  <a:srgbClr val="741B47"/>
                </a:solidFill>
                <a:latin typeface="Roboto"/>
                <a:ea typeface="Roboto"/>
                <a:cs typeface="Roboto"/>
                <a:sym typeface="Roboto"/>
              </a:rPr>
              <a:t>(Lack of) to go through a difficult process, to try the online version of a paper form</a:t>
            </a:r>
            <a:endParaRPr>
              <a:solidFill>
                <a:srgbClr val="741B47"/>
              </a:solidFill>
              <a:latin typeface="Roboto"/>
              <a:ea typeface="Roboto"/>
              <a:cs typeface="Roboto"/>
              <a:sym typeface="Roboto"/>
            </a:endParaRPr>
          </a:p>
          <a:p>
            <a:pPr marL="0" lvl="0" indent="0" algn="l" rtl="0">
              <a:spcBef>
                <a:spcPts val="1200"/>
              </a:spcBef>
              <a:spcAft>
                <a:spcPts val="0"/>
              </a:spcAft>
              <a:buNone/>
            </a:pPr>
            <a:endParaRPr sz="1800">
              <a:solidFill>
                <a:srgbClr val="741B47"/>
              </a:solidFill>
              <a:latin typeface="Poppins"/>
              <a:ea typeface="Poppins"/>
              <a:cs typeface="Poppins"/>
              <a:sym typeface="Poppins"/>
            </a:endParaRPr>
          </a:p>
          <a:p>
            <a:pPr marL="0" lvl="0" indent="0" algn="l" rtl="0">
              <a:spcBef>
                <a:spcPts val="1600"/>
              </a:spcBef>
              <a:spcAft>
                <a:spcPts val="1600"/>
              </a:spcAft>
              <a:buNone/>
            </a:pPr>
            <a:endParaRPr sz="1800">
              <a:solidFill>
                <a:srgbClr val="741B47"/>
              </a:solidFill>
              <a:latin typeface="Poppins"/>
              <a:ea typeface="Poppins"/>
              <a:cs typeface="Poppins"/>
              <a:sym typeface="Poppins"/>
            </a:endParaRPr>
          </a:p>
        </p:txBody>
      </p:sp>
      <p:sp>
        <p:nvSpPr>
          <p:cNvPr id="251" name="Google Shape;251;p40">
            <a:extLst>
              <a:ext uri="{C183D7F6-B498-43B3-948B-1728B52AA6E4}">
                <adec:decorative xmlns:adec="http://schemas.microsoft.com/office/drawing/2017/decorative" val="1"/>
              </a:ext>
            </a:extLst>
          </p:cNvPr>
          <p:cNvSpPr txBox="1"/>
          <p:nvPr/>
        </p:nvSpPr>
        <p:spPr>
          <a:xfrm>
            <a:off x="4617138" y="7207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741B47"/>
                </a:solidFill>
                <a:latin typeface="Roboto Black"/>
                <a:ea typeface="Roboto Black"/>
                <a:cs typeface="Roboto Black"/>
                <a:sym typeface="Roboto Black"/>
              </a:rPr>
              <a:t>Access</a:t>
            </a:r>
            <a:endParaRPr sz="180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a:solidFill>
                  <a:srgbClr val="741B47"/>
                </a:solidFill>
                <a:latin typeface="Roboto"/>
                <a:ea typeface="Roboto"/>
                <a:cs typeface="Roboto"/>
                <a:sym typeface="Roboto"/>
              </a:rPr>
              <a:t>To an office, a printer, a computer, a photo booth or a Citizen Advice Bureau </a:t>
            </a:r>
            <a:endParaRPr>
              <a:solidFill>
                <a:srgbClr val="741B47"/>
              </a:solidFill>
              <a:latin typeface="Roboto"/>
              <a:ea typeface="Roboto"/>
              <a:cs typeface="Roboto"/>
              <a:sym typeface="Roboto"/>
            </a:endParaRPr>
          </a:p>
          <a:p>
            <a:pPr marL="0" lvl="0" indent="0" algn="l" rtl="0">
              <a:spcBef>
                <a:spcPts val="1200"/>
              </a:spcBef>
              <a:spcAft>
                <a:spcPts val="0"/>
              </a:spcAft>
              <a:buNone/>
            </a:pPr>
            <a:endParaRPr sz="1800">
              <a:solidFill>
                <a:srgbClr val="741B47"/>
              </a:solidFill>
              <a:latin typeface="Poppins"/>
              <a:ea typeface="Poppins"/>
              <a:cs typeface="Poppins"/>
              <a:sym typeface="Poppins"/>
            </a:endParaRPr>
          </a:p>
          <a:p>
            <a:pPr marL="0" lvl="0" indent="0" algn="l" rtl="0">
              <a:spcBef>
                <a:spcPts val="1600"/>
              </a:spcBef>
              <a:spcAft>
                <a:spcPts val="1600"/>
              </a:spcAft>
              <a:buNone/>
            </a:pPr>
            <a:endParaRPr sz="1800">
              <a:solidFill>
                <a:srgbClr val="741B47"/>
              </a:solidFill>
              <a:latin typeface="Poppins"/>
              <a:ea typeface="Poppins"/>
              <a:cs typeface="Poppins"/>
              <a:sym typeface="Poppins"/>
            </a:endParaRPr>
          </a:p>
        </p:txBody>
      </p:sp>
      <p:sp>
        <p:nvSpPr>
          <p:cNvPr id="252" name="Google Shape;252;p40">
            <a:extLst>
              <a:ext uri="{C183D7F6-B498-43B3-948B-1728B52AA6E4}">
                <adec:decorative xmlns:adec="http://schemas.microsoft.com/office/drawing/2017/decorative" val="1"/>
              </a:ext>
            </a:extLst>
          </p:cNvPr>
          <p:cNvSpPr txBox="1"/>
          <p:nvPr/>
        </p:nvSpPr>
        <p:spPr>
          <a:xfrm>
            <a:off x="6739613" y="7207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Time</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To gather information, fill in forms, travel to a place, wait for an answer or in a call</a:t>
            </a:r>
            <a:endParaRPr dirty="0">
              <a:solidFill>
                <a:srgbClr val="741B47"/>
              </a:solidFill>
              <a:latin typeface="Roboto"/>
              <a:ea typeface="Roboto"/>
              <a:cs typeface="Roboto"/>
              <a:sym typeface="Roboto"/>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3" name="Google Shape;253;p40">
            <a:extLst>
              <a:ext uri="{C183D7F6-B498-43B3-948B-1728B52AA6E4}">
                <adec:decorative xmlns:adec="http://schemas.microsoft.com/office/drawing/2017/decorative" val="1"/>
              </a:ext>
            </a:extLst>
          </p:cNvPr>
          <p:cNvSpPr txBox="1"/>
          <p:nvPr/>
        </p:nvSpPr>
        <p:spPr>
          <a:xfrm>
            <a:off x="372188" y="20959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Finance</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To pay a fee, use a phone/ printer, get the bus, to be away from work, pay for childcare</a:t>
            </a:r>
            <a:r>
              <a:rPr lang="en-GB" dirty="0">
                <a:solidFill>
                  <a:srgbClr val="741B47"/>
                </a:solidFill>
              </a:rPr>
              <a:t> </a:t>
            </a:r>
            <a:endParaRPr dirty="0">
              <a:solidFill>
                <a:srgbClr val="741B47"/>
              </a:solidFill>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4" name="Google Shape;254;p40">
            <a:extLst>
              <a:ext uri="{C183D7F6-B498-43B3-948B-1728B52AA6E4}">
                <adec:decorative xmlns:adec="http://schemas.microsoft.com/office/drawing/2017/decorative" val="1"/>
              </a:ext>
            </a:extLst>
          </p:cNvPr>
          <p:cNvSpPr txBox="1"/>
          <p:nvPr/>
        </p:nvSpPr>
        <p:spPr>
          <a:xfrm>
            <a:off x="2494663" y="20959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Evidence</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To provide bank statements, photo ID, character witness statements</a:t>
            </a:r>
            <a:endParaRPr sz="1800" dirty="0">
              <a:solidFill>
                <a:srgbClr val="741B47"/>
              </a:solidFill>
              <a:latin typeface="Roboto"/>
              <a:ea typeface="Roboto"/>
              <a:cs typeface="Roboto"/>
              <a:sym typeface="Roboto"/>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5" name="Google Shape;255;p40">
            <a:extLst>
              <a:ext uri="{C183D7F6-B498-43B3-948B-1728B52AA6E4}">
                <adec:decorative xmlns:adec="http://schemas.microsoft.com/office/drawing/2017/decorative" val="1"/>
              </a:ext>
            </a:extLst>
          </p:cNvPr>
          <p:cNvSpPr txBox="1"/>
          <p:nvPr/>
        </p:nvSpPr>
        <p:spPr>
          <a:xfrm>
            <a:off x="4617138" y="20959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Comprehension</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Ability to understand the signage at a venue, written content, spoken advice</a:t>
            </a:r>
            <a:endParaRPr dirty="0">
              <a:solidFill>
                <a:srgbClr val="741B47"/>
              </a:solidFill>
              <a:latin typeface="Roboto"/>
              <a:ea typeface="Roboto"/>
              <a:cs typeface="Roboto"/>
              <a:sym typeface="Roboto"/>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6" name="Google Shape;256;p40">
            <a:extLst>
              <a:ext uri="{C183D7F6-B498-43B3-948B-1728B52AA6E4}">
                <adec:decorative xmlns:adec="http://schemas.microsoft.com/office/drawing/2017/decorative" val="1"/>
              </a:ext>
            </a:extLst>
          </p:cNvPr>
          <p:cNvSpPr txBox="1"/>
          <p:nvPr/>
        </p:nvSpPr>
        <p:spPr>
          <a:xfrm>
            <a:off x="6739613" y="20959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Self-confidence</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Belief in ability to understand a process, complete tasks or deal with uncertainty</a:t>
            </a:r>
            <a:endParaRPr dirty="0">
              <a:solidFill>
                <a:srgbClr val="741B47"/>
              </a:solidFill>
              <a:latin typeface="Roboto"/>
              <a:ea typeface="Roboto"/>
              <a:cs typeface="Roboto"/>
              <a:sym typeface="Roboto"/>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7" name="Google Shape;257;p40">
            <a:extLst>
              <a:ext uri="{C183D7F6-B498-43B3-948B-1728B52AA6E4}">
                <adec:decorative xmlns:adec="http://schemas.microsoft.com/office/drawing/2017/decorative" val="1"/>
              </a:ext>
            </a:extLst>
          </p:cNvPr>
          <p:cNvSpPr txBox="1"/>
          <p:nvPr/>
        </p:nvSpPr>
        <p:spPr>
          <a:xfrm>
            <a:off x="2494663" y="34711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Interface and interaction skills</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Ability to talk face to face, computer skills, handwriting</a:t>
            </a:r>
            <a:endParaRPr sz="1800" dirty="0">
              <a:solidFill>
                <a:srgbClr val="741B47"/>
              </a:solidFill>
              <a:latin typeface="Roboto"/>
              <a:ea typeface="Roboto"/>
              <a:cs typeface="Roboto"/>
              <a:sym typeface="Roboto"/>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8" name="Google Shape;258;p40">
            <a:extLst>
              <a:ext uri="{C183D7F6-B498-43B3-948B-1728B52AA6E4}">
                <adec:decorative xmlns:adec="http://schemas.microsoft.com/office/drawing/2017/decorative" val="1"/>
              </a:ext>
            </a:extLst>
          </p:cNvPr>
          <p:cNvSpPr txBox="1"/>
          <p:nvPr/>
        </p:nvSpPr>
        <p:spPr>
          <a:xfrm>
            <a:off x="4617138" y="34711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rgbClr val="741B47"/>
                </a:solidFill>
                <a:latin typeface="Roboto Black"/>
                <a:ea typeface="Roboto Black"/>
                <a:cs typeface="Roboto Black"/>
                <a:sym typeface="Roboto Black"/>
              </a:rPr>
              <a:t>Emotional state</a:t>
            </a:r>
            <a:endParaRPr sz="1800" dirty="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dirty="0">
                <a:solidFill>
                  <a:srgbClr val="741B47"/>
                </a:solidFill>
                <a:latin typeface="Roboto"/>
                <a:ea typeface="Roboto"/>
                <a:cs typeface="Roboto"/>
                <a:sym typeface="Roboto"/>
              </a:rPr>
              <a:t>Feeling psychologically strong enough to take on a task, speak on the phone or face to face</a:t>
            </a:r>
            <a:endParaRPr dirty="0">
              <a:solidFill>
                <a:srgbClr val="741B47"/>
              </a:solidFill>
              <a:latin typeface="Roboto"/>
              <a:ea typeface="Roboto"/>
              <a:cs typeface="Roboto"/>
              <a:sym typeface="Roboto"/>
            </a:endParaRPr>
          </a:p>
          <a:p>
            <a:pPr marL="0" lvl="0" indent="0" algn="l" rtl="0">
              <a:spcBef>
                <a:spcPts val="1200"/>
              </a:spcBef>
              <a:spcAft>
                <a:spcPts val="0"/>
              </a:spcAft>
              <a:buNone/>
            </a:pPr>
            <a:endParaRPr sz="1800" dirty="0">
              <a:solidFill>
                <a:srgbClr val="741B47"/>
              </a:solidFill>
              <a:latin typeface="Poppins"/>
              <a:ea typeface="Poppins"/>
              <a:cs typeface="Poppins"/>
              <a:sym typeface="Poppins"/>
            </a:endParaRPr>
          </a:p>
          <a:p>
            <a:pPr marL="0" lvl="0" indent="0" algn="l" rtl="0">
              <a:spcBef>
                <a:spcPts val="1600"/>
              </a:spcBef>
              <a:spcAft>
                <a:spcPts val="1600"/>
              </a:spcAft>
              <a:buNone/>
            </a:pPr>
            <a:endParaRPr sz="1800" dirty="0">
              <a:solidFill>
                <a:srgbClr val="741B47"/>
              </a:solidFill>
              <a:latin typeface="Poppins"/>
              <a:ea typeface="Poppins"/>
              <a:cs typeface="Poppins"/>
              <a:sym typeface="Poppins"/>
            </a:endParaRPr>
          </a:p>
        </p:txBody>
      </p:sp>
      <p:sp>
        <p:nvSpPr>
          <p:cNvPr id="259" name="Google Shape;259;p40">
            <a:extLst>
              <a:ext uri="{C183D7F6-B498-43B3-948B-1728B52AA6E4}">
                <adec:decorative xmlns:adec="http://schemas.microsoft.com/office/drawing/2017/decorative" val="1"/>
              </a:ext>
            </a:extLst>
          </p:cNvPr>
          <p:cNvSpPr txBox="1"/>
          <p:nvPr/>
        </p:nvSpPr>
        <p:spPr>
          <a:xfrm>
            <a:off x="6739613" y="3471125"/>
            <a:ext cx="2032200" cy="1306500"/>
          </a:xfrm>
          <a:prstGeom prst="rect">
            <a:avLst/>
          </a:prstGeom>
          <a:solidFill>
            <a:srgbClr val="EAD1DC">
              <a:alpha val="31650"/>
            </a:srgbClr>
          </a:solidFill>
          <a:ln w="9525" cap="flat" cmpd="sng">
            <a:solidFill>
              <a:srgbClr val="741B4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741B47"/>
                </a:solidFill>
                <a:latin typeface="Roboto Black"/>
                <a:ea typeface="Roboto Black"/>
                <a:cs typeface="Roboto Black"/>
                <a:sym typeface="Roboto Black"/>
              </a:rPr>
              <a:t>Trust</a:t>
            </a:r>
            <a:endParaRPr sz="1800">
              <a:solidFill>
                <a:srgbClr val="741B47"/>
              </a:solidFill>
              <a:latin typeface="Roboto Black"/>
              <a:ea typeface="Roboto Black"/>
              <a:cs typeface="Roboto Black"/>
              <a:sym typeface="Roboto Black"/>
            </a:endParaRPr>
          </a:p>
          <a:p>
            <a:pPr marL="0" lvl="0" indent="0" algn="l" rtl="0">
              <a:spcBef>
                <a:spcPts val="0"/>
              </a:spcBef>
              <a:spcAft>
                <a:spcPts val="0"/>
              </a:spcAft>
              <a:buNone/>
            </a:pPr>
            <a:r>
              <a:rPr lang="en-GB">
                <a:solidFill>
                  <a:srgbClr val="741B47"/>
                </a:solidFill>
                <a:latin typeface="Roboto"/>
                <a:ea typeface="Roboto"/>
                <a:cs typeface="Roboto"/>
                <a:sym typeface="Roboto"/>
              </a:rPr>
              <a:t>Being confident that the technology and people involved will be secure and reliable</a:t>
            </a:r>
            <a:endParaRPr>
              <a:solidFill>
                <a:srgbClr val="741B47"/>
              </a:solidFill>
              <a:latin typeface="Roboto"/>
              <a:ea typeface="Roboto"/>
              <a:cs typeface="Roboto"/>
              <a:sym typeface="Roboto"/>
            </a:endParaRPr>
          </a:p>
          <a:p>
            <a:pPr marL="0" lvl="0" indent="0" algn="l" rtl="0">
              <a:spcBef>
                <a:spcPts val="1200"/>
              </a:spcBef>
              <a:spcAft>
                <a:spcPts val="0"/>
              </a:spcAft>
              <a:buNone/>
            </a:pPr>
            <a:endParaRPr sz="1800">
              <a:solidFill>
                <a:srgbClr val="741B47"/>
              </a:solidFill>
              <a:latin typeface="Poppins"/>
              <a:ea typeface="Poppins"/>
              <a:cs typeface="Poppins"/>
              <a:sym typeface="Poppins"/>
            </a:endParaRPr>
          </a:p>
          <a:p>
            <a:pPr marL="0" lvl="0" indent="0" algn="l" rtl="0">
              <a:spcBef>
                <a:spcPts val="1600"/>
              </a:spcBef>
              <a:spcAft>
                <a:spcPts val="1600"/>
              </a:spcAft>
              <a:buNone/>
            </a:pPr>
            <a:endParaRPr sz="1800">
              <a:solidFill>
                <a:srgbClr val="741B47"/>
              </a:solidFill>
              <a:latin typeface="Poppins"/>
              <a:ea typeface="Poppins"/>
              <a:cs typeface="Poppins"/>
              <a:sym typeface="Poppi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50000"/>
              </a:lnSpc>
              <a:spcBef>
                <a:spcPts val="0"/>
              </a:spcBef>
              <a:spcAft>
                <a:spcPts val="0"/>
              </a:spcAft>
              <a:buNone/>
            </a:pPr>
            <a:r>
              <a:rPr lang="en-GB">
                <a:solidFill>
                  <a:srgbClr val="741B47"/>
                </a:solidFill>
              </a:rPr>
              <a:t>These barriers don’t occur in isolation, they overlap and intersect</a:t>
            </a:r>
            <a:endParaRPr>
              <a:solidFill>
                <a:srgbClr val="741B47"/>
              </a:solidFill>
            </a:endParaRPr>
          </a:p>
        </p:txBody>
      </p:sp>
      <p:sp>
        <p:nvSpPr>
          <p:cNvPr id="265" name="Google Shape;265;p41">
            <a:extLst>
              <a:ext uri="{C183D7F6-B498-43B3-948B-1728B52AA6E4}">
                <adec:decorative xmlns:adec="http://schemas.microsoft.com/office/drawing/2017/decorative" val="1"/>
              </a:ext>
            </a:extLst>
          </p:cNvPr>
          <p:cNvSpPr/>
          <p:nvPr/>
        </p:nvSpPr>
        <p:spPr>
          <a:xfrm>
            <a:off x="6070051" y="3579200"/>
            <a:ext cx="1639500" cy="10527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Emotional state</a:t>
            </a:r>
            <a:endParaRPr sz="1200" b="1">
              <a:solidFill>
                <a:schemeClr val="lt1"/>
              </a:solidFill>
              <a:latin typeface="Roboto"/>
              <a:ea typeface="Roboto"/>
              <a:cs typeface="Roboto"/>
              <a:sym typeface="Roboto"/>
            </a:endParaRPr>
          </a:p>
        </p:txBody>
      </p:sp>
      <p:sp>
        <p:nvSpPr>
          <p:cNvPr id="266" name="Google Shape;266;p41">
            <a:extLst>
              <a:ext uri="{C183D7F6-B498-43B3-948B-1728B52AA6E4}">
                <adec:decorative xmlns:adec="http://schemas.microsoft.com/office/drawing/2017/decorative" val="1"/>
              </a:ext>
            </a:extLst>
          </p:cNvPr>
          <p:cNvSpPr/>
          <p:nvPr/>
        </p:nvSpPr>
        <p:spPr>
          <a:xfrm>
            <a:off x="4874400" y="1288279"/>
            <a:ext cx="1639500" cy="1052700"/>
          </a:xfrm>
          <a:prstGeom prst="roundRect">
            <a:avLst>
              <a:gd name="adj" fmla="val 16667"/>
            </a:avLst>
          </a:prstGeom>
          <a:solidFill>
            <a:srgbClr val="1C45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Awareness</a:t>
            </a:r>
            <a:endParaRPr sz="1200" b="1">
              <a:solidFill>
                <a:schemeClr val="lt1"/>
              </a:solidFill>
              <a:latin typeface="Roboto"/>
              <a:ea typeface="Roboto"/>
              <a:cs typeface="Roboto"/>
              <a:sym typeface="Roboto"/>
            </a:endParaRPr>
          </a:p>
        </p:txBody>
      </p:sp>
      <p:sp>
        <p:nvSpPr>
          <p:cNvPr id="267" name="Google Shape;267;p41">
            <a:extLst>
              <a:ext uri="{C183D7F6-B498-43B3-948B-1728B52AA6E4}">
                <adec:decorative xmlns:adec="http://schemas.microsoft.com/office/drawing/2017/decorative" val="1"/>
              </a:ext>
            </a:extLst>
          </p:cNvPr>
          <p:cNvSpPr/>
          <p:nvPr/>
        </p:nvSpPr>
        <p:spPr>
          <a:xfrm>
            <a:off x="1889426" y="2526491"/>
            <a:ext cx="1639500" cy="10527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Enthusiasm</a:t>
            </a:r>
            <a:endParaRPr sz="1200" b="1">
              <a:solidFill>
                <a:schemeClr val="lt1"/>
              </a:solidFill>
              <a:latin typeface="Roboto"/>
              <a:ea typeface="Roboto"/>
              <a:cs typeface="Roboto"/>
              <a:sym typeface="Roboto"/>
            </a:endParaRPr>
          </a:p>
        </p:txBody>
      </p:sp>
      <p:sp>
        <p:nvSpPr>
          <p:cNvPr id="268" name="Google Shape;268;p41">
            <a:extLst>
              <a:ext uri="{C183D7F6-B498-43B3-948B-1728B52AA6E4}">
                <adec:decorative xmlns:adec="http://schemas.microsoft.com/office/drawing/2017/decorative" val="1"/>
              </a:ext>
            </a:extLst>
          </p:cNvPr>
          <p:cNvSpPr/>
          <p:nvPr/>
        </p:nvSpPr>
        <p:spPr>
          <a:xfrm>
            <a:off x="6513902" y="2792791"/>
            <a:ext cx="1639500" cy="1052700"/>
          </a:xfrm>
          <a:prstGeom prst="roundRect">
            <a:avLst>
              <a:gd name="adj" fmla="val 16667"/>
            </a:avLst>
          </a:prstGeom>
          <a:solidFill>
            <a:srgbClr val="EAD1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rgbClr val="741B47"/>
                </a:solidFill>
                <a:latin typeface="Roboto"/>
                <a:ea typeface="Roboto"/>
                <a:cs typeface="Roboto"/>
                <a:sym typeface="Roboto"/>
              </a:rPr>
              <a:t>Finance</a:t>
            </a:r>
            <a:endParaRPr sz="1200" b="1">
              <a:solidFill>
                <a:srgbClr val="741B47"/>
              </a:solidFill>
              <a:latin typeface="Roboto"/>
              <a:ea typeface="Roboto"/>
              <a:cs typeface="Roboto"/>
              <a:sym typeface="Roboto"/>
            </a:endParaRPr>
          </a:p>
        </p:txBody>
      </p:sp>
      <p:sp>
        <p:nvSpPr>
          <p:cNvPr id="269" name="Google Shape;269;p41">
            <a:extLst>
              <a:ext uri="{C183D7F6-B498-43B3-948B-1728B52AA6E4}">
                <adec:decorative xmlns:adec="http://schemas.microsoft.com/office/drawing/2017/decorative" val="1"/>
              </a:ext>
            </a:extLst>
          </p:cNvPr>
          <p:cNvSpPr/>
          <p:nvPr/>
        </p:nvSpPr>
        <p:spPr>
          <a:xfrm>
            <a:off x="4117150" y="3697508"/>
            <a:ext cx="1639500" cy="1052700"/>
          </a:xfrm>
          <a:prstGeom prst="roundRect">
            <a:avLst>
              <a:gd name="adj" fmla="val 16667"/>
            </a:avLst>
          </a:prstGeom>
          <a:solidFill>
            <a:schemeClr val="dk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Comprehension</a:t>
            </a:r>
            <a:endParaRPr sz="1200" b="1">
              <a:solidFill>
                <a:schemeClr val="lt1"/>
              </a:solidFill>
              <a:latin typeface="Roboto"/>
              <a:ea typeface="Roboto"/>
              <a:cs typeface="Roboto"/>
              <a:sym typeface="Roboto"/>
            </a:endParaRPr>
          </a:p>
        </p:txBody>
      </p:sp>
      <p:sp>
        <p:nvSpPr>
          <p:cNvPr id="270" name="Google Shape;270;p41">
            <a:extLst>
              <a:ext uri="{C183D7F6-B498-43B3-948B-1728B52AA6E4}">
                <adec:decorative xmlns:adec="http://schemas.microsoft.com/office/drawing/2017/decorative" val="1"/>
              </a:ext>
            </a:extLst>
          </p:cNvPr>
          <p:cNvSpPr/>
          <p:nvPr/>
        </p:nvSpPr>
        <p:spPr>
          <a:xfrm>
            <a:off x="2965988" y="1915349"/>
            <a:ext cx="1639500" cy="1052700"/>
          </a:xfrm>
          <a:prstGeom prst="roundRect">
            <a:avLst>
              <a:gd name="adj" fmla="val 16667"/>
            </a:avLst>
          </a:prstGeom>
          <a:solidFill>
            <a:srgbClr val="741B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Time</a:t>
            </a:r>
            <a:endParaRPr sz="1200" b="1">
              <a:solidFill>
                <a:schemeClr val="lt1"/>
              </a:solidFill>
              <a:latin typeface="Roboto"/>
              <a:ea typeface="Roboto"/>
              <a:cs typeface="Roboto"/>
              <a:sym typeface="Roboto"/>
            </a:endParaRPr>
          </a:p>
        </p:txBody>
      </p:sp>
      <p:sp>
        <p:nvSpPr>
          <p:cNvPr id="271" name="Google Shape;271;p41">
            <a:extLst>
              <a:ext uri="{C183D7F6-B498-43B3-948B-1728B52AA6E4}">
                <adec:decorative xmlns:adec="http://schemas.microsoft.com/office/drawing/2017/decorative" val="1"/>
              </a:ext>
            </a:extLst>
          </p:cNvPr>
          <p:cNvSpPr/>
          <p:nvPr/>
        </p:nvSpPr>
        <p:spPr>
          <a:xfrm>
            <a:off x="5895977" y="2138224"/>
            <a:ext cx="1639500" cy="1052700"/>
          </a:xfrm>
          <a:prstGeom prst="roundRect">
            <a:avLst>
              <a:gd name="adj" fmla="val 16667"/>
            </a:avLst>
          </a:prstGeom>
          <a:solidFill>
            <a:schemeClr val="dk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Trust</a:t>
            </a:r>
            <a:endParaRPr sz="1200" b="1">
              <a:solidFill>
                <a:schemeClr val="lt1"/>
              </a:solidFill>
              <a:latin typeface="Roboto"/>
              <a:ea typeface="Roboto"/>
              <a:cs typeface="Roboto"/>
              <a:sym typeface="Roboto"/>
            </a:endParaRPr>
          </a:p>
        </p:txBody>
      </p:sp>
      <p:sp>
        <p:nvSpPr>
          <p:cNvPr id="272" name="Google Shape;272;p41">
            <a:extLst>
              <a:ext uri="{C183D7F6-B498-43B3-948B-1728B52AA6E4}">
                <adec:decorative xmlns:adec="http://schemas.microsoft.com/office/drawing/2017/decorative" val="1"/>
              </a:ext>
            </a:extLst>
          </p:cNvPr>
          <p:cNvSpPr/>
          <p:nvPr/>
        </p:nvSpPr>
        <p:spPr>
          <a:xfrm>
            <a:off x="3528926" y="2792808"/>
            <a:ext cx="1639500" cy="1052700"/>
          </a:xfrm>
          <a:prstGeom prst="roundRect">
            <a:avLst>
              <a:gd name="adj" fmla="val 16667"/>
            </a:avLst>
          </a:prstGeom>
          <a:solidFill>
            <a:srgbClr val="1C45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Evidence</a:t>
            </a:r>
            <a:endParaRPr sz="1200" b="1">
              <a:solidFill>
                <a:schemeClr val="lt1"/>
              </a:solidFill>
              <a:latin typeface="Roboto"/>
              <a:ea typeface="Roboto"/>
              <a:cs typeface="Roboto"/>
              <a:sym typeface="Roboto"/>
            </a:endParaRPr>
          </a:p>
        </p:txBody>
      </p:sp>
      <p:sp>
        <p:nvSpPr>
          <p:cNvPr id="273" name="Google Shape;273;p41">
            <a:extLst>
              <a:ext uri="{C183D7F6-B498-43B3-948B-1728B52AA6E4}">
                <adec:decorative xmlns:adec="http://schemas.microsoft.com/office/drawing/2017/decorative" val="1"/>
              </a:ext>
            </a:extLst>
          </p:cNvPr>
          <p:cNvSpPr/>
          <p:nvPr/>
        </p:nvSpPr>
        <p:spPr>
          <a:xfrm>
            <a:off x="2348788" y="3408300"/>
            <a:ext cx="1639500" cy="1052700"/>
          </a:xfrm>
          <a:prstGeom prst="roundRect">
            <a:avLst>
              <a:gd name="adj" fmla="val 16667"/>
            </a:avLst>
          </a:prstGeom>
          <a:solidFill>
            <a:srgbClr val="EAD1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rgbClr val="741B47"/>
                </a:solidFill>
                <a:latin typeface="Roboto"/>
                <a:ea typeface="Roboto"/>
                <a:cs typeface="Roboto"/>
                <a:sym typeface="Roboto"/>
              </a:rPr>
              <a:t>Access</a:t>
            </a:r>
            <a:endParaRPr sz="1200" b="1">
              <a:solidFill>
                <a:srgbClr val="741B47"/>
              </a:solidFill>
              <a:latin typeface="Roboto"/>
              <a:ea typeface="Roboto"/>
              <a:cs typeface="Roboto"/>
              <a:sym typeface="Roboto"/>
            </a:endParaRPr>
          </a:p>
        </p:txBody>
      </p:sp>
      <p:sp>
        <p:nvSpPr>
          <p:cNvPr id="274" name="Google Shape;274;p41">
            <a:extLst>
              <a:ext uri="{C183D7F6-B498-43B3-948B-1728B52AA6E4}">
                <adec:decorative xmlns:adec="http://schemas.microsoft.com/office/drawing/2017/decorative" val="1"/>
              </a:ext>
            </a:extLst>
          </p:cNvPr>
          <p:cNvSpPr/>
          <p:nvPr/>
        </p:nvSpPr>
        <p:spPr>
          <a:xfrm>
            <a:off x="5033225" y="2856724"/>
            <a:ext cx="1639500" cy="1052700"/>
          </a:xfrm>
          <a:prstGeom prst="roundRect">
            <a:avLst>
              <a:gd name="adj" fmla="val 16667"/>
            </a:avLst>
          </a:prstGeom>
          <a:solidFill>
            <a:srgbClr val="741B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lt1"/>
                </a:solidFill>
                <a:latin typeface="Roboto"/>
                <a:ea typeface="Roboto"/>
                <a:cs typeface="Roboto"/>
                <a:sym typeface="Roboto"/>
              </a:rPr>
              <a:t>Self-confidence</a:t>
            </a:r>
            <a:endParaRPr sz="1200" b="1">
              <a:solidFill>
                <a:schemeClr val="lt1"/>
              </a:solidFill>
              <a:latin typeface="Roboto"/>
              <a:ea typeface="Roboto"/>
              <a:cs typeface="Roboto"/>
              <a:sym typeface="Roboto"/>
            </a:endParaRPr>
          </a:p>
        </p:txBody>
      </p:sp>
      <p:sp>
        <p:nvSpPr>
          <p:cNvPr id="275" name="Google Shape;275;p41">
            <a:extLst>
              <a:ext uri="{C183D7F6-B498-43B3-948B-1728B52AA6E4}">
                <adec:decorative xmlns:adec="http://schemas.microsoft.com/office/drawing/2017/decorative" val="1"/>
              </a:ext>
            </a:extLst>
          </p:cNvPr>
          <p:cNvSpPr/>
          <p:nvPr/>
        </p:nvSpPr>
        <p:spPr>
          <a:xfrm>
            <a:off x="4430552" y="2079633"/>
            <a:ext cx="1639500" cy="1052700"/>
          </a:xfrm>
          <a:prstGeom prst="roundRect">
            <a:avLst>
              <a:gd name="adj" fmla="val 16667"/>
            </a:avLst>
          </a:prstGeom>
          <a:solidFill>
            <a:srgbClr val="EAD1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rgbClr val="741B47"/>
                </a:solidFill>
                <a:latin typeface="Roboto"/>
                <a:ea typeface="Roboto"/>
                <a:cs typeface="Roboto"/>
                <a:sym typeface="Roboto"/>
              </a:rPr>
              <a:t>Interface &amp; interactions skills</a:t>
            </a:r>
            <a:endParaRPr sz="1200" b="1">
              <a:solidFill>
                <a:srgbClr val="741B47"/>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a:solidFill>
                  <a:srgbClr val="741B47"/>
                </a:solidFill>
                <a:latin typeface="Roboto Black"/>
                <a:ea typeface="Roboto Black"/>
                <a:cs typeface="Roboto Black"/>
                <a:sym typeface="Roboto Black"/>
              </a:rPr>
              <a:t>About me</a:t>
            </a:r>
            <a:endParaRPr b="0">
              <a:solidFill>
                <a:srgbClr val="741B47"/>
              </a:solidFill>
              <a:latin typeface="Roboto Black"/>
              <a:ea typeface="Roboto Black"/>
              <a:cs typeface="Roboto Black"/>
              <a:sym typeface="Roboto Black"/>
            </a:endParaRPr>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GB"/>
              <a:t>I’m a service designer</a:t>
            </a:r>
            <a:endParaRPr/>
          </a:p>
          <a:p>
            <a:pPr marL="457200" lvl="0" indent="-355600" algn="l" rtl="0">
              <a:spcBef>
                <a:spcPts val="1000"/>
              </a:spcBef>
              <a:spcAft>
                <a:spcPts val="0"/>
              </a:spcAft>
              <a:buSzPts val="2000"/>
              <a:buChar char="●"/>
            </a:pPr>
            <a:r>
              <a:rPr lang="en-GB"/>
              <a:t>my pronouns are she/her</a:t>
            </a:r>
            <a:endParaRPr/>
          </a:p>
          <a:p>
            <a:pPr marL="457200" lvl="0" indent="-355600" algn="l" rtl="0">
              <a:spcBef>
                <a:spcPts val="1000"/>
              </a:spcBef>
              <a:spcAft>
                <a:spcPts val="0"/>
              </a:spcAft>
              <a:buSzPts val="2000"/>
              <a:buChar char="●"/>
            </a:pPr>
            <a:r>
              <a:rPr lang="en-GB"/>
              <a:t>very keen on accessibility and inclusion</a:t>
            </a:r>
            <a:endParaRPr/>
          </a:p>
          <a:p>
            <a:pPr marL="457200" lvl="0" indent="-355600" algn="l" rtl="0">
              <a:spcBef>
                <a:spcPts val="1000"/>
              </a:spcBef>
              <a:spcAft>
                <a:spcPts val="0"/>
              </a:spcAft>
              <a:buSzPts val="2000"/>
              <a:buChar char="●"/>
            </a:pPr>
            <a:r>
              <a:rPr lang="en-GB"/>
              <a:t>I’ve learned mostly by doing</a:t>
            </a:r>
            <a:endParaRPr/>
          </a:p>
          <a:p>
            <a:pPr marL="457200" lvl="0" indent="-355600" algn="l" rtl="0">
              <a:spcBef>
                <a:spcPts val="1000"/>
              </a:spcBef>
              <a:spcAft>
                <a:spcPts val="1000"/>
              </a:spcAft>
              <a:buSzPts val="2000"/>
              <a:buChar char="●"/>
            </a:pPr>
            <a:r>
              <a:rPr lang="en-GB"/>
              <a:t>from others and mostly online</a:t>
            </a:r>
            <a:endParaRPr/>
          </a:p>
        </p:txBody>
      </p:sp>
      <p:pic>
        <p:nvPicPr>
          <p:cNvPr id="69" name="Google Shape;69;p15" descr="Stéphanie’s profile - tinted sepia"/>
          <p:cNvPicPr preferRelativeResize="0"/>
          <p:nvPr/>
        </p:nvPicPr>
        <p:blipFill>
          <a:blip r:embed="rId3">
            <a:alphaModFix/>
          </a:blip>
          <a:stretch>
            <a:fillRect/>
          </a:stretch>
        </p:blipFill>
        <p:spPr>
          <a:xfrm>
            <a:off x="5604450" y="945613"/>
            <a:ext cx="3025326" cy="30253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An example: </a:t>
            </a:r>
            <a:r>
              <a:rPr lang="en-GB" b="0">
                <a:solidFill>
                  <a:srgbClr val="741B47"/>
                </a:solidFill>
              </a:rPr>
              <a:t>Applying for the EU settled Status</a:t>
            </a:r>
            <a:endParaRPr b="0">
              <a:solidFill>
                <a:srgbClr val="741B47"/>
              </a:solidFill>
            </a:endParaRPr>
          </a:p>
        </p:txBody>
      </p:sp>
      <p:sp>
        <p:nvSpPr>
          <p:cNvPr id="281" name="Google Shape;281;p42"/>
          <p:cNvSpPr txBox="1">
            <a:spLocks noGrp="1"/>
          </p:cNvSpPr>
          <p:nvPr>
            <p:ph type="body" idx="1"/>
          </p:nvPr>
        </p:nvSpPr>
        <p:spPr>
          <a:xfrm>
            <a:off x="311700" y="1434575"/>
            <a:ext cx="41904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latin typeface="Roboto Black"/>
                <a:ea typeface="Roboto Black"/>
                <a:cs typeface="Roboto Black"/>
                <a:sym typeface="Roboto Black"/>
              </a:rPr>
              <a:t>Barriers for me</a:t>
            </a:r>
            <a:endParaRPr>
              <a:latin typeface="Roboto Black"/>
              <a:ea typeface="Roboto Black"/>
              <a:cs typeface="Roboto Black"/>
              <a:sym typeface="Roboto Black"/>
            </a:endParaRPr>
          </a:p>
          <a:p>
            <a:pPr marL="457200" lvl="0" indent="-355600" algn="l" rtl="0">
              <a:lnSpc>
                <a:spcPct val="115000"/>
              </a:lnSpc>
              <a:spcBef>
                <a:spcPts val="1200"/>
              </a:spcBef>
              <a:spcAft>
                <a:spcPts val="0"/>
              </a:spcAft>
              <a:buClr>
                <a:srgbClr val="741B47"/>
              </a:buClr>
              <a:buSzPts val="2000"/>
              <a:buChar char="●"/>
            </a:pPr>
            <a:r>
              <a:rPr lang="en-GB" b="1">
                <a:solidFill>
                  <a:srgbClr val="741B47"/>
                </a:solidFill>
              </a:rPr>
              <a:t>enthusiasm</a:t>
            </a:r>
            <a:endParaRPr b="1">
              <a:solidFill>
                <a:srgbClr val="741B47"/>
              </a:solidFill>
            </a:endParaRPr>
          </a:p>
          <a:p>
            <a:pPr marL="457200" lvl="0" indent="-355600" algn="l" rtl="0">
              <a:lnSpc>
                <a:spcPct val="115000"/>
              </a:lnSpc>
              <a:spcBef>
                <a:spcPts val="0"/>
              </a:spcBef>
              <a:spcAft>
                <a:spcPts val="0"/>
              </a:spcAft>
              <a:buClr>
                <a:srgbClr val="741B47"/>
              </a:buClr>
              <a:buSzPts val="2000"/>
              <a:buChar char="●"/>
            </a:pPr>
            <a:r>
              <a:rPr lang="en-GB" b="1">
                <a:solidFill>
                  <a:srgbClr val="741B47"/>
                </a:solidFill>
              </a:rPr>
              <a:t>access</a:t>
            </a:r>
            <a:r>
              <a:rPr lang="en-GB">
                <a:solidFill>
                  <a:srgbClr val="741B47"/>
                </a:solidFill>
              </a:rPr>
              <a:t> (for my children)</a:t>
            </a:r>
            <a:endParaRPr>
              <a:solidFill>
                <a:srgbClr val="741B47"/>
              </a:solidFill>
            </a:endParaRPr>
          </a:p>
          <a:p>
            <a:pPr marL="457200" lvl="0" indent="-355600" algn="l" rtl="0">
              <a:lnSpc>
                <a:spcPct val="115000"/>
              </a:lnSpc>
              <a:spcBef>
                <a:spcPts val="0"/>
              </a:spcBef>
              <a:spcAft>
                <a:spcPts val="0"/>
              </a:spcAft>
              <a:buClr>
                <a:srgbClr val="741B47"/>
              </a:buClr>
              <a:buSzPts val="2000"/>
              <a:buChar char="●"/>
            </a:pPr>
            <a:r>
              <a:rPr lang="en-GB" b="1">
                <a:solidFill>
                  <a:srgbClr val="741B47"/>
                </a:solidFill>
              </a:rPr>
              <a:t>evidence</a:t>
            </a:r>
            <a:endParaRPr b="1">
              <a:solidFill>
                <a:srgbClr val="741B47"/>
              </a:solidFill>
            </a:endParaRPr>
          </a:p>
          <a:p>
            <a:pPr marL="457200" lvl="0" indent="-355600" algn="l" rtl="0">
              <a:lnSpc>
                <a:spcPct val="115000"/>
              </a:lnSpc>
              <a:spcBef>
                <a:spcPts val="0"/>
              </a:spcBef>
              <a:spcAft>
                <a:spcPts val="0"/>
              </a:spcAft>
              <a:buClr>
                <a:srgbClr val="741B47"/>
              </a:buClr>
              <a:buSzPts val="2000"/>
              <a:buChar char="●"/>
            </a:pPr>
            <a:r>
              <a:rPr lang="en-GB" b="1">
                <a:solidFill>
                  <a:srgbClr val="741B47"/>
                </a:solidFill>
              </a:rPr>
              <a:t>emotional state</a:t>
            </a:r>
            <a:endParaRPr b="1">
              <a:solidFill>
                <a:srgbClr val="741B47"/>
              </a:solidFill>
            </a:endParaRPr>
          </a:p>
          <a:p>
            <a:pPr marL="457200" lvl="0" indent="-355600" algn="l" rtl="0">
              <a:lnSpc>
                <a:spcPct val="115000"/>
              </a:lnSpc>
              <a:spcBef>
                <a:spcPts val="0"/>
              </a:spcBef>
              <a:spcAft>
                <a:spcPts val="0"/>
              </a:spcAft>
              <a:buClr>
                <a:srgbClr val="741B47"/>
              </a:buClr>
              <a:buSzPts val="2000"/>
              <a:buChar char="●"/>
            </a:pPr>
            <a:r>
              <a:rPr lang="en-GB" b="1">
                <a:solidFill>
                  <a:srgbClr val="741B47"/>
                </a:solidFill>
              </a:rPr>
              <a:t>trust</a:t>
            </a:r>
            <a:endParaRPr b="1">
              <a:solidFill>
                <a:srgbClr val="741B47"/>
              </a:solidFill>
            </a:endParaRPr>
          </a:p>
        </p:txBody>
      </p:sp>
      <p:sp>
        <p:nvSpPr>
          <p:cNvPr id="282" name="Google Shape;282;p42"/>
          <p:cNvSpPr txBox="1">
            <a:spLocks noGrp="1"/>
          </p:cNvSpPr>
          <p:nvPr>
            <p:ph type="body" idx="1"/>
          </p:nvPr>
        </p:nvSpPr>
        <p:spPr>
          <a:xfrm>
            <a:off x="4802825" y="1434575"/>
            <a:ext cx="4190400" cy="3134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latin typeface="Roboto Black"/>
                <a:ea typeface="Roboto Black"/>
                <a:cs typeface="Roboto Black"/>
                <a:sym typeface="Roboto Black"/>
              </a:rPr>
              <a:t>Not a barrier for me</a:t>
            </a:r>
            <a:endParaRPr>
              <a:latin typeface="Roboto Black"/>
              <a:ea typeface="Roboto Black"/>
              <a:cs typeface="Roboto Black"/>
              <a:sym typeface="Roboto Black"/>
            </a:endParaRPr>
          </a:p>
          <a:p>
            <a:pPr marL="457200" lvl="0" indent="-355600" algn="l" rtl="0">
              <a:lnSpc>
                <a:spcPct val="115000"/>
              </a:lnSpc>
              <a:spcBef>
                <a:spcPts val="1200"/>
              </a:spcBef>
              <a:spcAft>
                <a:spcPts val="0"/>
              </a:spcAft>
              <a:buSzPts val="2000"/>
              <a:buChar char="●"/>
            </a:pPr>
            <a:r>
              <a:rPr lang="en-GB"/>
              <a:t>awareness</a:t>
            </a:r>
            <a:endParaRPr/>
          </a:p>
          <a:p>
            <a:pPr marL="457200" lvl="0" indent="-355600" algn="l" rtl="0">
              <a:lnSpc>
                <a:spcPct val="115000"/>
              </a:lnSpc>
              <a:spcBef>
                <a:spcPts val="0"/>
              </a:spcBef>
              <a:spcAft>
                <a:spcPts val="0"/>
              </a:spcAft>
              <a:buSzPts val="2000"/>
              <a:buChar char="●"/>
            </a:pPr>
            <a:r>
              <a:rPr lang="en-GB"/>
              <a:t>time</a:t>
            </a:r>
            <a:endParaRPr/>
          </a:p>
          <a:p>
            <a:pPr marL="457200" lvl="0" indent="-355600" algn="l" rtl="0">
              <a:lnSpc>
                <a:spcPct val="115000"/>
              </a:lnSpc>
              <a:spcBef>
                <a:spcPts val="0"/>
              </a:spcBef>
              <a:spcAft>
                <a:spcPts val="0"/>
              </a:spcAft>
              <a:buSzPts val="2000"/>
              <a:buChar char="●"/>
            </a:pPr>
            <a:r>
              <a:rPr lang="en-GB"/>
              <a:t>finance</a:t>
            </a:r>
            <a:endParaRPr/>
          </a:p>
          <a:p>
            <a:pPr marL="457200" lvl="0" indent="-355600" algn="l" rtl="0">
              <a:lnSpc>
                <a:spcPct val="115000"/>
              </a:lnSpc>
              <a:spcBef>
                <a:spcPts val="0"/>
              </a:spcBef>
              <a:spcAft>
                <a:spcPts val="0"/>
              </a:spcAft>
              <a:buSzPts val="2000"/>
              <a:buChar char="●"/>
            </a:pPr>
            <a:r>
              <a:rPr lang="en-GB"/>
              <a:t>interface &amp; interaction skills</a:t>
            </a:r>
            <a:endParaRPr/>
          </a:p>
          <a:p>
            <a:pPr marL="457200" lvl="0" indent="-355600" algn="l" rtl="0">
              <a:lnSpc>
                <a:spcPct val="115000"/>
              </a:lnSpc>
              <a:spcBef>
                <a:spcPts val="0"/>
              </a:spcBef>
              <a:spcAft>
                <a:spcPts val="0"/>
              </a:spcAft>
              <a:buSzPts val="2000"/>
              <a:buChar char="●"/>
            </a:pPr>
            <a:r>
              <a:rPr lang="en-GB"/>
              <a:t>comprehension</a:t>
            </a:r>
            <a:endParaRPr/>
          </a:p>
          <a:p>
            <a:pPr marL="457200" lvl="0" indent="-355600" algn="l" rtl="0">
              <a:lnSpc>
                <a:spcPct val="115000"/>
              </a:lnSpc>
              <a:spcBef>
                <a:spcPts val="0"/>
              </a:spcBef>
              <a:spcAft>
                <a:spcPts val="0"/>
              </a:spcAft>
              <a:buSzPts val="2000"/>
              <a:buChar char="●"/>
            </a:pPr>
            <a:r>
              <a:rPr lang="en-GB"/>
              <a:t>self-confidence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741B47"/>
                </a:solidFill>
              </a:rPr>
              <a:t>11 universal barriers + 1</a:t>
            </a:r>
            <a:endParaRPr dirty="0">
              <a:solidFill>
                <a:srgbClr val="741B47"/>
              </a:solidFill>
            </a:endParaRPr>
          </a:p>
        </p:txBody>
      </p:sp>
      <p:sp>
        <p:nvSpPr>
          <p:cNvPr id="288" name="Google Shape;288;p43">
            <a:extLst>
              <a:ext uri="{C183D7F6-B498-43B3-948B-1728B52AA6E4}">
                <adec:decorative xmlns:adec="http://schemas.microsoft.com/office/drawing/2017/decorative" val="1"/>
              </a:ext>
            </a:extLst>
          </p:cNvPr>
          <p:cNvSpPr/>
          <p:nvPr/>
        </p:nvSpPr>
        <p:spPr>
          <a:xfrm>
            <a:off x="903850" y="1311525"/>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Access</a:t>
            </a:r>
            <a:endParaRPr sz="1600" b="1">
              <a:solidFill>
                <a:srgbClr val="FCFAF7"/>
              </a:solidFill>
              <a:latin typeface="Roboto"/>
              <a:ea typeface="Roboto"/>
              <a:cs typeface="Roboto"/>
              <a:sym typeface="Roboto"/>
            </a:endParaRPr>
          </a:p>
        </p:txBody>
      </p:sp>
      <p:sp>
        <p:nvSpPr>
          <p:cNvPr id="289" name="Google Shape;289;p43">
            <a:extLst>
              <a:ext uri="{C183D7F6-B498-43B3-948B-1728B52AA6E4}">
                <adec:decorative xmlns:adec="http://schemas.microsoft.com/office/drawing/2017/decorative" val="1"/>
              </a:ext>
            </a:extLst>
          </p:cNvPr>
          <p:cNvSpPr/>
          <p:nvPr/>
        </p:nvSpPr>
        <p:spPr>
          <a:xfrm>
            <a:off x="3434100" y="1311525"/>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Emotional state</a:t>
            </a:r>
            <a:endParaRPr sz="1600" b="1">
              <a:solidFill>
                <a:srgbClr val="FCFAF7"/>
              </a:solidFill>
              <a:latin typeface="Roboto"/>
              <a:ea typeface="Roboto"/>
              <a:cs typeface="Roboto"/>
              <a:sym typeface="Roboto"/>
            </a:endParaRPr>
          </a:p>
        </p:txBody>
      </p:sp>
      <p:sp>
        <p:nvSpPr>
          <p:cNvPr id="290" name="Google Shape;290;p43">
            <a:extLst>
              <a:ext uri="{C183D7F6-B498-43B3-948B-1728B52AA6E4}">
                <adec:decorative xmlns:adec="http://schemas.microsoft.com/office/drawing/2017/decorative" val="1"/>
              </a:ext>
            </a:extLst>
          </p:cNvPr>
          <p:cNvSpPr/>
          <p:nvPr/>
        </p:nvSpPr>
        <p:spPr>
          <a:xfrm>
            <a:off x="5964350" y="1311525"/>
            <a:ext cx="2275800" cy="612300"/>
          </a:xfrm>
          <a:prstGeom prst="roundRect">
            <a:avLst>
              <a:gd name="adj" fmla="val 16667"/>
            </a:avLst>
          </a:prstGeom>
          <a:solidFill>
            <a:srgbClr val="EAD1DC"/>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741B47"/>
                </a:solidFill>
                <a:latin typeface="Roboto"/>
                <a:ea typeface="Roboto"/>
                <a:cs typeface="Roboto"/>
                <a:sym typeface="Roboto"/>
              </a:rPr>
              <a:t>Fear</a:t>
            </a:r>
            <a:endParaRPr sz="1600" b="1">
              <a:solidFill>
                <a:srgbClr val="741B47"/>
              </a:solidFill>
              <a:latin typeface="Roboto"/>
              <a:ea typeface="Roboto"/>
              <a:cs typeface="Roboto"/>
              <a:sym typeface="Roboto"/>
            </a:endParaRPr>
          </a:p>
        </p:txBody>
      </p:sp>
      <p:sp>
        <p:nvSpPr>
          <p:cNvPr id="291" name="Google Shape;291;p43">
            <a:extLst>
              <a:ext uri="{C183D7F6-B498-43B3-948B-1728B52AA6E4}">
                <adec:decorative xmlns:adec="http://schemas.microsoft.com/office/drawing/2017/decorative" val="1"/>
              </a:ext>
            </a:extLst>
          </p:cNvPr>
          <p:cNvSpPr/>
          <p:nvPr/>
        </p:nvSpPr>
        <p:spPr>
          <a:xfrm>
            <a:off x="903850" y="207625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Awareness</a:t>
            </a:r>
            <a:endParaRPr sz="1600" b="1">
              <a:solidFill>
                <a:srgbClr val="FCFAF7"/>
              </a:solidFill>
              <a:latin typeface="Roboto"/>
              <a:ea typeface="Roboto"/>
              <a:cs typeface="Roboto"/>
              <a:sym typeface="Roboto"/>
            </a:endParaRPr>
          </a:p>
        </p:txBody>
      </p:sp>
      <p:sp>
        <p:nvSpPr>
          <p:cNvPr id="292" name="Google Shape;292;p43">
            <a:extLst>
              <a:ext uri="{C183D7F6-B498-43B3-948B-1728B52AA6E4}">
                <adec:decorative xmlns:adec="http://schemas.microsoft.com/office/drawing/2017/decorative" val="1"/>
              </a:ext>
            </a:extLst>
          </p:cNvPr>
          <p:cNvSpPr/>
          <p:nvPr/>
        </p:nvSpPr>
        <p:spPr>
          <a:xfrm>
            <a:off x="3434100" y="207625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457200" lvl="0" indent="0" algn="l" rtl="0">
              <a:spcBef>
                <a:spcPts val="0"/>
              </a:spcBef>
              <a:spcAft>
                <a:spcPts val="0"/>
              </a:spcAft>
              <a:buNone/>
            </a:pPr>
            <a:r>
              <a:rPr lang="en-GB" sz="1600" b="1">
                <a:solidFill>
                  <a:srgbClr val="FCFAF7"/>
                </a:solidFill>
                <a:latin typeface="Roboto"/>
                <a:ea typeface="Roboto"/>
                <a:cs typeface="Roboto"/>
                <a:sym typeface="Roboto"/>
              </a:rPr>
              <a:t>      </a:t>
            </a:r>
            <a:r>
              <a:rPr lang="en-GB" sz="1600" b="1">
                <a:solidFill>
                  <a:srgbClr val="FF9900"/>
                </a:solidFill>
                <a:latin typeface="Roboto"/>
                <a:ea typeface="Roboto"/>
                <a:cs typeface="Roboto"/>
                <a:sym typeface="Roboto"/>
              </a:rPr>
              <a:t>Motivation</a:t>
            </a:r>
            <a:endParaRPr sz="1600" b="1">
              <a:solidFill>
                <a:srgbClr val="FF9900"/>
              </a:solidFill>
              <a:latin typeface="Roboto"/>
              <a:ea typeface="Roboto"/>
              <a:cs typeface="Roboto"/>
              <a:sym typeface="Roboto"/>
            </a:endParaRPr>
          </a:p>
          <a:p>
            <a:pPr marL="0" lvl="0" indent="0" algn="ctr" rtl="0">
              <a:spcBef>
                <a:spcPts val="0"/>
              </a:spcBef>
              <a:spcAft>
                <a:spcPts val="0"/>
              </a:spcAft>
              <a:buNone/>
            </a:pPr>
            <a:r>
              <a:rPr lang="en-GB" sz="1600" b="1" strike="sngStrike">
                <a:solidFill>
                  <a:srgbClr val="FCFAF7"/>
                </a:solidFill>
                <a:latin typeface="Roboto"/>
                <a:ea typeface="Roboto"/>
                <a:cs typeface="Roboto"/>
                <a:sym typeface="Roboto"/>
              </a:rPr>
              <a:t>Enthusiasm</a:t>
            </a:r>
            <a:endParaRPr sz="1600" b="1" strike="sngStrike">
              <a:solidFill>
                <a:srgbClr val="FCFAF7"/>
              </a:solidFill>
              <a:latin typeface="Roboto"/>
              <a:ea typeface="Roboto"/>
              <a:cs typeface="Roboto"/>
              <a:sym typeface="Roboto"/>
            </a:endParaRPr>
          </a:p>
        </p:txBody>
      </p:sp>
      <p:sp>
        <p:nvSpPr>
          <p:cNvPr id="293" name="Google Shape;293;p43">
            <a:extLst>
              <a:ext uri="{C183D7F6-B498-43B3-948B-1728B52AA6E4}">
                <adec:decorative xmlns:adec="http://schemas.microsoft.com/office/drawing/2017/decorative" val="1"/>
              </a:ext>
            </a:extLst>
          </p:cNvPr>
          <p:cNvSpPr/>
          <p:nvPr/>
        </p:nvSpPr>
        <p:spPr>
          <a:xfrm>
            <a:off x="5964350" y="207625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Finance</a:t>
            </a:r>
            <a:endParaRPr sz="1600" b="1">
              <a:solidFill>
                <a:srgbClr val="FCFAF7"/>
              </a:solidFill>
              <a:latin typeface="Roboto"/>
              <a:ea typeface="Roboto"/>
              <a:cs typeface="Roboto"/>
              <a:sym typeface="Roboto"/>
            </a:endParaRPr>
          </a:p>
        </p:txBody>
      </p:sp>
      <p:sp>
        <p:nvSpPr>
          <p:cNvPr id="294" name="Google Shape;294;p43">
            <a:extLst>
              <a:ext uri="{C183D7F6-B498-43B3-948B-1728B52AA6E4}">
                <adec:decorative xmlns:adec="http://schemas.microsoft.com/office/drawing/2017/decorative" val="1"/>
              </a:ext>
            </a:extLst>
          </p:cNvPr>
          <p:cNvSpPr/>
          <p:nvPr/>
        </p:nvSpPr>
        <p:spPr>
          <a:xfrm>
            <a:off x="903850" y="2840975"/>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Comprehension</a:t>
            </a:r>
            <a:endParaRPr sz="1600" b="1">
              <a:solidFill>
                <a:srgbClr val="FCFAF7"/>
              </a:solidFill>
              <a:latin typeface="Roboto"/>
              <a:ea typeface="Roboto"/>
              <a:cs typeface="Roboto"/>
              <a:sym typeface="Roboto"/>
            </a:endParaRPr>
          </a:p>
        </p:txBody>
      </p:sp>
      <p:sp>
        <p:nvSpPr>
          <p:cNvPr id="295" name="Google Shape;295;p43">
            <a:extLst>
              <a:ext uri="{C183D7F6-B498-43B3-948B-1728B52AA6E4}">
                <adec:decorative xmlns:adec="http://schemas.microsoft.com/office/drawing/2017/decorative" val="1"/>
              </a:ext>
            </a:extLst>
          </p:cNvPr>
          <p:cNvSpPr/>
          <p:nvPr/>
        </p:nvSpPr>
        <p:spPr>
          <a:xfrm>
            <a:off x="3434100" y="2840975"/>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Evidence</a:t>
            </a:r>
            <a:endParaRPr sz="1600" b="1">
              <a:solidFill>
                <a:srgbClr val="FCFAF7"/>
              </a:solidFill>
              <a:latin typeface="Roboto"/>
              <a:ea typeface="Roboto"/>
              <a:cs typeface="Roboto"/>
              <a:sym typeface="Roboto"/>
            </a:endParaRPr>
          </a:p>
        </p:txBody>
      </p:sp>
      <p:sp>
        <p:nvSpPr>
          <p:cNvPr id="296" name="Google Shape;296;p43">
            <a:extLst>
              <a:ext uri="{C183D7F6-B498-43B3-948B-1728B52AA6E4}">
                <adec:decorative xmlns:adec="http://schemas.microsoft.com/office/drawing/2017/decorative" val="1"/>
              </a:ext>
            </a:extLst>
          </p:cNvPr>
          <p:cNvSpPr/>
          <p:nvPr/>
        </p:nvSpPr>
        <p:spPr>
          <a:xfrm>
            <a:off x="5964350" y="2840975"/>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Interface &amp; interactions skills</a:t>
            </a:r>
            <a:endParaRPr sz="1600" b="1">
              <a:solidFill>
                <a:srgbClr val="FCFAF7"/>
              </a:solidFill>
              <a:latin typeface="Roboto"/>
              <a:ea typeface="Roboto"/>
              <a:cs typeface="Roboto"/>
              <a:sym typeface="Roboto"/>
            </a:endParaRPr>
          </a:p>
        </p:txBody>
      </p:sp>
      <p:sp>
        <p:nvSpPr>
          <p:cNvPr id="297" name="Google Shape;297;p43">
            <a:extLst>
              <a:ext uri="{C183D7F6-B498-43B3-948B-1728B52AA6E4}">
                <adec:decorative xmlns:adec="http://schemas.microsoft.com/office/drawing/2017/decorative" val="1"/>
              </a:ext>
            </a:extLst>
          </p:cNvPr>
          <p:cNvSpPr/>
          <p:nvPr/>
        </p:nvSpPr>
        <p:spPr>
          <a:xfrm>
            <a:off x="903850" y="360570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Self-confidence</a:t>
            </a:r>
            <a:endParaRPr sz="1600" b="1">
              <a:solidFill>
                <a:srgbClr val="FCFAF7"/>
              </a:solidFill>
              <a:latin typeface="Roboto"/>
              <a:ea typeface="Roboto"/>
              <a:cs typeface="Roboto"/>
              <a:sym typeface="Roboto"/>
            </a:endParaRPr>
          </a:p>
        </p:txBody>
      </p:sp>
      <p:sp>
        <p:nvSpPr>
          <p:cNvPr id="298" name="Google Shape;298;p43">
            <a:extLst>
              <a:ext uri="{C183D7F6-B498-43B3-948B-1728B52AA6E4}">
                <adec:decorative xmlns:adec="http://schemas.microsoft.com/office/drawing/2017/decorative" val="1"/>
              </a:ext>
            </a:extLst>
          </p:cNvPr>
          <p:cNvSpPr/>
          <p:nvPr/>
        </p:nvSpPr>
        <p:spPr>
          <a:xfrm>
            <a:off x="3434100" y="360570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Time</a:t>
            </a:r>
            <a:endParaRPr sz="1600" b="1">
              <a:solidFill>
                <a:srgbClr val="FCFAF7"/>
              </a:solidFill>
              <a:latin typeface="Roboto"/>
              <a:ea typeface="Roboto"/>
              <a:cs typeface="Roboto"/>
              <a:sym typeface="Roboto"/>
            </a:endParaRPr>
          </a:p>
        </p:txBody>
      </p:sp>
      <p:sp>
        <p:nvSpPr>
          <p:cNvPr id="299" name="Google Shape;299;p43">
            <a:extLst>
              <a:ext uri="{C183D7F6-B498-43B3-948B-1728B52AA6E4}">
                <adec:decorative xmlns:adec="http://schemas.microsoft.com/office/drawing/2017/decorative" val="1"/>
              </a:ext>
            </a:extLst>
          </p:cNvPr>
          <p:cNvSpPr/>
          <p:nvPr/>
        </p:nvSpPr>
        <p:spPr>
          <a:xfrm>
            <a:off x="5964350" y="3605700"/>
            <a:ext cx="2275800" cy="612300"/>
          </a:xfrm>
          <a:prstGeom prst="roundRect">
            <a:avLst>
              <a:gd name="adj" fmla="val 16667"/>
            </a:avLst>
          </a:prstGeom>
          <a:solidFill>
            <a:srgbClr val="741B47"/>
          </a:solidFill>
          <a:ln w="9525" cap="flat" cmpd="sng">
            <a:solidFill>
              <a:srgbClr val="741B4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FCFAF7"/>
                </a:solidFill>
                <a:latin typeface="Roboto"/>
                <a:ea typeface="Roboto"/>
                <a:cs typeface="Roboto"/>
                <a:sym typeface="Roboto"/>
              </a:rPr>
              <a:t>Trust</a:t>
            </a:r>
            <a:endParaRPr sz="1600" b="1">
              <a:solidFill>
                <a:srgbClr val="FCFAF7"/>
              </a:solidFill>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303"/>
        <p:cNvGrpSpPr/>
        <p:nvPr/>
      </p:nvGrpSpPr>
      <p:grpSpPr>
        <a:xfrm>
          <a:off x="0" y="0"/>
          <a:ext cx="0" cy="0"/>
          <a:chOff x="0" y="0"/>
          <a:chExt cx="0" cy="0"/>
        </a:xfrm>
      </p:grpSpPr>
      <p:sp>
        <p:nvSpPr>
          <p:cNvPr id="304" name="Google Shape;304;p4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GB" sz="4800">
                <a:solidFill>
                  <a:srgbClr val="FCFAF7"/>
                </a:solidFill>
              </a:rPr>
              <a:t>Delivering more inclusive </a:t>
            </a:r>
            <a:endParaRPr sz="4800">
              <a:solidFill>
                <a:srgbClr val="FCFAF7"/>
              </a:solidFill>
            </a:endParaRPr>
          </a:p>
          <a:p>
            <a:pPr marL="0" lvl="0" indent="0" algn="l" rtl="0">
              <a:lnSpc>
                <a:spcPct val="150000"/>
              </a:lnSpc>
              <a:spcBef>
                <a:spcPts val="0"/>
              </a:spcBef>
              <a:spcAft>
                <a:spcPts val="0"/>
              </a:spcAft>
              <a:buClr>
                <a:schemeClr val="dk1"/>
              </a:buClr>
              <a:buSzPts val="1100"/>
              <a:buFont typeface="Arial"/>
              <a:buNone/>
            </a:pPr>
            <a:r>
              <a:rPr lang="en-GB" sz="4800">
                <a:solidFill>
                  <a:srgbClr val="FCFAF7"/>
                </a:solidFill>
              </a:rPr>
              <a:t>services and products </a:t>
            </a:r>
            <a:endParaRPr sz="48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rgbClr val="073763"/>
              </a:buClr>
              <a:buSzPts val="3000"/>
              <a:buAutoNum type="arabicPeriod"/>
            </a:pPr>
            <a:r>
              <a:rPr lang="en-GB">
                <a:solidFill>
                  <a:srgbClr val="073763"/>
                </a:solidFill>
              </a:rPr>
              <a:t>Start with accessibility</a:t>
            </a:r>
            <a:endParaRPr>
              <a:solidFill>
                <a:srgbClr val="073763"/>
              </a:solidFill>
            </a:endParaRPr>
          </a:p>
        </p:txBody>
      </p:sp>
      <p:sp>
        <p:nvSpPr>
          <p:cNvPr id="310" name="Google Shape;310;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Only one part of inclusive design but well documented</a:t>
            </a:r>
            <a:endParaRPr dirty="0"/>
          </a:p>
          <a:p>
            <a:pPr marL="457200" lvl="0" indent="-355600" algn="l" rtl="0">
              <a:spcBef>
                <a:spcPts val="1200"/>
              </a:spcBef>
              <a:spcAft>
                <a:spcPts val="0"/>
              </a:spcAft>
              <a:buSzPts val="2000"/>
              <a:buChar char="●"/>
            </a:pPr>
            <a:r>
              <a:rPr lang="en-GB" dirty="0"/>
              <a:t>think of it from the start</a:t>
            </a:r>
            <a:endParaRPr dirty="0"/>
          </a:p>
          <a:p>
            <a:pPr marL="457200" lvl="0" indent="-355600" algn="l" rtl="0">
              <a:spcBef>
                <a:spcPts val="1000"/>
              </a:spcBef>
              <a:spcAft>
                <a:spcPts val="0"/>
              </a:spcAft>
              <a:buSzPts val="2000"/>
              <a:buChar char="●"/>
            </a:pPr>
            <a:r>
              <a:rPr lang="en-GB" dirty="0"/>
              <a:t>involve disabled people at every stage of your research             </a:t>
            </a:r>
            <a:endParaRPr dirty="0"/>
          </a:p>
          <a:p>
            <a:pPr marL="457200" lvl="0" indent="-355600" algn="l" rtl="0">
              <a:spcBef>
                <a:spcPts val="1000"/>
              </a:spcBef>
              <a:spcAft>
                <a:spcPts val="0"/>
              </a:spcAft>
              <a:buSzPts val="2000"/>
              <a:buChar char="●"/>
            </a:pPr>
            <a:r>
              <a:rPr lang="en-GB" dirty="0"/>
              <a:t>don’t forget internal users</a:t>
            </a:r>
            <a:endParaRPr dirty="0"/>
          </a:p>
          <a:p>
            <a:pPr marL="457200" lvl="0" indent="-355600" algn="l" rtl="0">
              <a:spcBef>
                <a:spcPts val="1000"/>
              </a:spcBef>
              <a:spcAft>
                <a:spcPts val="1000"/>
              </a:spcAft>
              <a:buSzPts val="2000"/>
              <a:buChar char="●"/>
            </a:pPr>
            <a:r>
              <a:rPr lang="en-GB" dirty="0"/>
              <a:t>everyone in your team needs to be involved</a:t>
            </a:r>
            <a:endParaRPr dirty="0"/>
          </a:p>
        </p:txBody>
      </p:sp>
      <p:sp>
        <p:nvSpPr>
          <p:cNvPr id="311" name="Google Shape;311;p45">
            <a:extLst>
              <a:ext uri="{C183D7F6-B498-43B3-948B-1728B52AA6E4}">
                <adec:decorative xmlns:adec="http://schemas.microsoft.com/office/drawing/2017/decorative" val="1"/>
              </a:ext>
            </a:extLst>
          </p:cNvPr>
          <p:cNvSpPr/>
          <p:nvPr/>
        </p:nvSpPr>
        <p:spPr>
          <a:xfrm>
            <a:off x="7051200" y="352425"/>
            <a:ext cx="1781100" cy="990600"/>
          </a:xfrm>
          <a:prstGeom prst="rect">
            <a:avLst/>
          </a:prstGeom>
          <a:solidFill>
            <a:srgbClr val="CFE2F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2000" b="1" dirty="0">
                <a:solidFill>
                  <a:srgbClr val="073763"/>
                </a:solidFill>
                <a:latin typeface="Roboto"/>
                <a:ea typeface="Roboto"/>
                <a:cs typeface="Roboto"/>
                <a:sym typeface="Roboto"/>
              </a:rPr>
              <a:t>1 in 4 person is disabled</a:t>
            </a:r>
            <a:endParaRPr b="1" dirty="0">
              <a:solidFill>
                <a:srgbClr val="073763"/>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2. Digital capability: device - network</a:t>
            </a:r>
            <a:endParaRPr>
              <a:solidFill>
                <a:srgbClr val="073763"/>
              </a:solidFill>
            </a:endParaRPr>
          </a:p>
        </p:txBody>
      </p:sp>
      <p:sp>
        <p:nvSpPr>
          <p:cNvPr id="317" name="Google Shape;317;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SzPts val="2000"/>
              <a:buChar char="●"/>
            </a:pPr>
            <a:r>
              <a:rPr lang="en-GB"/>
              <a:t>Make it work when the network is poor</a:t>
            </a:r>
            <a:endParaRPr/>
          </a:p>
          <a:p>
            <a:pPr marL="457200" lvl="0" indent="-355600" algn="l" rtl="0">
              <a:lnSpc>
                <a:spcPct val="200000"/>
              </a:lnSpc>
              <a:spcBef>
                <a:spcPts val="0"/>
              </a:spcBef>
              <a:spcAft>
                <a:spcPts val="0"/>
              </a:spcAft>
              <a:buSzPts val="2000"/>
              <a:buChar char="●"/>
            </a:pPr>
            <a:r>
              <a:rPr lang="en-GB"/>
              <a:t>Mobile first</a:t>
            </a:r>
            <a:endParaRPr/>
          </a:p>
          <a:p>
            <a:pPr marL="457200" lvl="0" indent="-355600" algn="l" rtl="0">
              <a:lnSpc>
                <a:spcPct val="200000"/>
              </a:lnSpc>
              <a:spcBef>
                <a:spcPts val="0"/>
              </a:spcBef>
              <a:spcAft>
                <a:spcPts val="0"/>
              </a:spcAft>
              <a:buSzPts val="2000"/>
              <a:buChar char="●"/>
            </a:pPr>
            <a:r>
              <a:rPr lang="en-GB"/>
              <a:t>Test on old devices</a:t>
            </a:r>
            <a:endParaRPr/>
          </a:p>
          <a:p>
            <a:pPr marL="457200" lvl="0" indent="-355600" algn="l" rtl="0">
              <a:lnSpc>
                <a:spcPct val="200000"/>
              </a:lnSpc>
              <a:spcBef>
                <a:spcPts val="0"/>
              </a:spcBef>
              <a:spcAft>
                <a:spcPts val="0"/>
              </a:spcAft>
              <a:buSzPts val="2000"/>
              <a:buChar char="●"/>
            </a:pPr>
            <a:r>
              <a:rPr lang="en-GB"/>
              <a:t>Offer alternative channels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2. Digital capability: data</a:t>
            </a:r>
            <a:endParaRPr>
              <a:solidFill>
                <a:srgbClr val="073763"/>
              </a:solidFill>
            </a:endParaRPr>
          </a:p>
        </p:txBody>
      </p:sp>
      <p:sp>
        <p:nvSpPr>
          <p:cNvPr id="323" name="Google Shape;323;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GB"/>
              <a:t>provide a file’s link instead of only an option to download it</a:t>
            </a:r>
            <a:endParaRPr/>
          </a:p>
          <a:p>
            <a:pPr marL="457200" lvl="0" indent="-355600" algn="l" rtl="0">
              <a:spcBef>
                <a:spcPts val="1000"/>
              </a:spcBef>
              <a:spcAft>
                <a:spcPts val="0"/>
              </a:spcAft>
              <a:buSzPts val="2000"/>
              <a:buChar char="●"/>
            </a:pPr>
            <a:r>
              <a:rPr lang="en-GB"/>
              <a:t>if it’s not possible, provide the size of this file </a:t>
            </a:r>
            <a:endParaRPr/>
          </a:p>
          <a:p>
            <a:pPr marL="457200" lvl="0" indent="-355600" algn="l" rtl="0">
              <a:spcBef>
                <a:spcPts val="1000"/>
              </a:spcBef>
              <a:spcAft>
                <a:spcPts val="0"/>
              </a:spcAft>
              <a:buSzPts val="2000"/>
              <a:buChar char="●"/>
            </a:pPr>
            <a:r>
              <a:rPr lang="en-GB"/>
              <a:t>keep files like images big enough so the quality allows to see them well, but small enough that it doesn’t use too much data to load</a:t>
            </a:r>
            <a:endParaRPr/>
          </a:p>
          <a:p>
            <a:pPr marL="0" lvl="0" indent="0" algn="l" rtl="0">
              <a:spcBef>
                <a:spcPts val="1000"/>
              </a:spcBef>
              <a:spcAft>
                <a:spcPts val="1000"/>
              </a:spcAft>
              <a:buNone/>
            </a:pPr>
            <a:r>
              <a:rPr lang="en-GB"/>
              <a:t>→ </a:t>
            </a:r>
            <a:r>
              <a:rPr lang="en-GB" b="1"/>
              <a:t>it’s a balance to have between accessibility and digital inclusion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073763"/>
                </a:solidFill>
              </a:rPr>
              <a:t>3. Learn from people with lived experience</a:t>
            </a:r>
            <a:endParaRPr dirty="0">
              <a:solidFill>
                <a:srgbClr val="073763"/>
              </a:solidFill>
            </a:endParaRPr>
          </a:p>
        </p:txBody>
      </p:sp>
      <p:sp>
        <p:nvSpPr>
          <p:cNvPr id="329" name="Google Shape;329;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GB"/>
              <a:t>go to them</a:t>
            </a:r>
            <a:endParaRPr/>
          </a:p>
          <a:p>
            <a:pPr marL="457200" lvl="0" indent="-355600" algn="l" rtl="0">
              <a:spcBef>
                <a:spcPts val="1000"/>
              </a:spcBef>
              <a:spcAft>
                <a:spcPts val="0"/>
              </a:spcAft>
              <a:buSzPts val="2000"/>
              <a:buChar char="●"/>
            </a:pPr>
            <a:r>
              <a:rPr lang="en-GB"/>
              <a:t>meet people on their terms </a:t>
            </a:r>
            <a:endParaRPr/>
          </a:p>
          <a:p>
            <a:pPr marL="457200" lvl="0" indent="-355600" algn="l" rtl="0">
              <a:spcBef>
                <a:spcPts val="1000"/>
              </a:spcBef>
              <a:spcAft>
                <a:spcPts val="0"/>
              </a:spcAft>
              <a:buSzPts val="2000"/>
              <a:buChar char="●"/>
            </a:pPr>
            <a:r>
              <a:rPr lang="en-GB"/>
              <a:t>reach out to organisations and communities</a:t>
            </a:r>
            <a:endParaRPr/>
          </a:p>
          <a:p>
            <a:pPr marL="457200" lvl="0" indent="-355600" algn="l" rtl="0">
              <a:spcBef>
                <a:spcPts val="1000"/>
              </a:spcBef>
              <a:spcAft>
                <a:spcPts val="1000"/>
              </a:spcAft>
              <a:buSzPts val="2000"/>
              <a:buChar char="●"/>
            </a:pPr>
            <a:r>
              <a:rPr lang="en-GB"/>
              <a:t>understand the barriers and how to remove them</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9"/>
          <p:cNvSpPr txBox="1">
            <a:spLocks noGrp="1"/>
          </p:cNvSpPr>
          <p:nvPr>
            <p:ph type="title"/>
          </p:nvPr>
        </p:nvSpPr>
        <p:spPr>
          <a:xfrm>
            <a:off x="311700" y="83384"/>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solidFill>
                  <a:srgbClr val="073763"/>
                </a:solidFill>
              </a:rPr>
              <a:t>Example: Numbers</a:t>
            </a:r>
            <a:endParaRPr>
              <a:solidFill>
                <a:srgbClr val="073763"/>
              </a:solidFill>
            </a:endParaRPr>
          </a:p>
        </p:txBody>
      </p:sp>
      <p:sp>
        <p:nvSpPr>
          <p:cNvPr id="337" name="Google Shape;337;p49">
            <a:extLst>
              <a:ext uri="{C183D7F6-B498-43B3-948B-1728B52AA6E4}">
                <adec:decorative xmlns:adec="http://schemas.microsoft.com/office/drawing/2017/decorative" val="1"/>
              </a:ext>
            </a:extLst>
          </p:cNvPr>
          <p:cNvSpPr/>
          <p:nvPr/>
        </p:nvSpPr>
        <p:spPr>
          <a:xfrm>
            <a:off x="371300" y="1142238"/>
            <a:ext cx="4653311" cy="1152598"/>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2400" b="1" dirty="0">
                <a:solidFill>
                  <a:srgbClr val="073763"/>
                </a:solidFill>
                <a:latin typeface="Roboto"/>
                <a:ea typeface="Roboto"/>
                <a:cs typeface="Roboto"/>
                <a:sym typeface="Roboto"/>
              </a:rPr>
              <a:t>Low numeracy affects half the working-age adults in the UK</a:t>
            </a:r>
            <a:endParaRPr sz="2400" dirty="0">
              <a:solidFill>
                <a:srgbClr val="073763"/>
              </a:solidFill>
              <a:latin typeface="Roboto"/>
              <a:ea typeface="Roboto"/>
              <a:cs typeface="Roboto"/>
              <a:sym typeface="Roboto"/>
            </a:endParaRPr>
          </a:p>
        </p:txBody>
      </p:sp>
      <p:sp>
        <p:nvSpPr>
          <p:cNvPr id="336" name="Google Shape;336;p49"/>
          <p:cNvSpPr txBox="1"/>
          <p:nvPr/>
        </p:nvSpPr>
        <p:spPr>
          <a:xfrm>
            <a:off x="371300" y="2419350"/>
            <a:ext cx="5296200" cy="20976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sz="2000" u="sng">
                <a:solidFill>
                  <a:srgbClr val="0B5394"/>
                </a:solidFill>
                <a:latin typeface="Roboto"/>
                <a:ea typeface="Roboto"/>
                <a:cs typeface="Roboto"/>
                <a:sym typeface="Roboto"/>
                <a:hlinkClick r:id="rId3">
                  <a:extLst>
                    <a:ext uri="{A12FA001-AC4F-418D-AE19-62706E023703}">
                      <ahyp:hlinkClr xmlns:ahyp="http://schemas.microsoft.com/office/drawing/2018/hyperlinkcolor" val="tx"/>
                    </a:ext>
                  </a:extLst>
                </a:hlinkClick>
              </a:rPr>
              <a:t>Plain numbers</a:t>
            </a:r>
            <a:r>
              <a:rPr lang="en-GB" sz="2000">
                <a:solidFill>
                  <a:srgbClr val="434343"/>
                </a:solidFill>
                <a:latin typeface="Roboto"/>
                <a:ea typeface="Roboto"/>
                <a:cs typeface="Roboto"/>
                <a:sym typeface="Roboto"/>
              </a:rPr>
              <a:t> is an association which could help you do better.</a:t>
            </a:r>
            <a:endParaRPr sz="2000">
              <a:solidFill>
                <a:srgbClr val="434343"/>
              </a:solidFill>
              <a:latin typeface="Roboto"/>
              <a:ea typeface="Roboto"/>
              <a:cs typeface="Roboto"/>
              <a:sym typeface="Roboto"/>
            </a:endParaRPr>
          </a:p>
          <a:p>
            <a:pPr marL="0" lvl="0" indent="0" algn="l" rtl="0">
              <a:lnSpc>
                <a:spcPct val="150000"/>
              </a:lnSpc>
              <a:spcBef>
                <a:spcPts val="1200"/>
              </a:spcBef>
              <a:spcAft>
                <a:spcPts val="1200"/>
              </a:spcAft>
              <a:buNone/>
            </a:pPr>
            <a:r>
              <a:rPr lang="en-GB" sz="2000" u="sng">
                <a:solidFill>
                  <a:srgbClr val="0B5394"/>
                </a:solidFill>
                <a:latin typeface="Roboto"/>
                <a:ea typeface="Roboto"/>
                <a:cs typeface="Roboto"/>
                <a:sym typeface="Roboto"/>
                <a:hlinkClick r:id="rId4">
                  <a:extLst>
                    <a:ext uri="{A12FA001-AC4F-418D-AE19-62706E023703}">
                      <ahyp:hlinkClr xmlns:ahyp="http://schemas.microsoft.com/office/drawing/2018/hyperlinkcolor" val="tx"/>
                    </a:ext>
                  </a:extLst>
                </a:hlinkClick>
              </a:rPr>
              <a:t>Accessible numbers project</a:t>
            </a:r>
            <a:r>
              <a:rPr lang="en-GB" sz="2000">
                <a:solidFill>
                  <a:srgbClr val="434343"/>
                </a:solidFill>
                <a:latin typeface="Roboto"/>
                <a:ea typeface="Roboto"/>
                <a:cs typeface="Roboto"/>
                <a:sym typeface="Roboto"/>
              </a:rPr>
              <a:t> by Laura Parker</a:t>
            </a:r>
            <a:endParaRPr sz="2000" b="1">
              <a:solidFill>
                <a:srgbClr val="85200C"/>
              </a:solidFill>
              <a:latin typeface="Roboto"/>
              <a:ea typeface="Roboto"/>
              <a:cs typeface="Roboto"/>
              <a:sym typeface="Roboto"/>
            </a:endParaRPr>
          </a:p>
        </p:txBody>
      </p:sp>
      <p:pic>
        <p:nvPicPr>
          <p:cNvPr id="335" name="Google Shape;335;p49" descr="Do…&#10;round numbers up to the nearest whole number.&#10;Do leave space around numbers.&#10;Do fill in the information you already have.&#10;Do use sentences to add context about numbers.&#10;Do let people include spaces when entering numbers.&#10;Do user research with people who struggle with numbers.&#10;&#10;Do not…&#10; use decimals unless it's money.&#10;&#10;Do not overwhelm people with too much content.&#10;&#10;Do not expect users to repeat or remember numbers.&#10;&#10;Do not use tables or grids without explaining what the numbers mean.&#10;&#10;Do not rush users to enter numbers accurately.&#10;&#10;Do not force people to enter a number or do a sum to verify themselves." title="poster for Designing for users with dyscalculia or low numeracy"/>
          <p:cNvPicPr preferRelativeResize="0"/>
          <p:nvPr/>
        </p:nvPicPr>
        <p:blipFill rotWithShape="1">
          <a:blip r:embed="rId5">
            <a:alphaModFix/>
          </a:blip>
          <a:srcRect l="3235" t="2103" r="2708" b="5217"/>
          <a:stretch/>
        </p:blipFill>
        <p:spPr>
          <a:xfrm>
            <a:off x="5700551" y="0"/>
            <a:ext cx="3476499" cy="484508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4. Ask for feedback</a:t>
            </a:r>
            <a:endParaRPr>
              <a:solidFill>
                <a:srgbClr val="073763"/>
              </a:solidFill>
            </a:endParaRPr>
          </a:p>
        </p:txBody>
      </p:sp>
      <p:sp>
        <p:nvSpPr>
          <p:cNvPr id="343" name="Google Shape;343;p5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GB"/>
              <a:t>Feedback is crucial to keep improving your service or product</a:t>
            </a:r>
            <a:endParaRPr/>
          </a:p>
          <a:p>
            <a:pPr marL="0" lvl="0" indent="0" algn="l" rtl="0">
              <a:spcBef>
                <a:spcPts val="1200"/>
              </a:spcBef>
              <a:spcAft>
                <a:spcPts val="0"/>
              </a:spcAft>
              <a:buClr>
                <a:schemeClr val="dk1"/>
              </a:buClr>
              <a:buSzPts val="1100"/>
              <a:buFont typeface="Arial"/>
              <a:buNone/>
            </a:pPr>
            <a:r>
              <a:rPr lang="en-GB"/>
              <a:t>Your feedback process should be:</a:t>
            </a:r>
            <a:endParaRPr/>
          </a:p>
          <a:p>
            <a:pPr marL="457200" lvl="0" indent="-355600" algn="l" rtl="0">
              <a:spcBef>
                <a:spcPts val="1200"/>
              </a:spcBef>
              <a:spcAft>
                <a:spcPts val="0"/>
              </a:spcAft>
              <a:buSzPts val="2000"/>
              <a:buChar char="●"/>
            </a:pPr>
            <a:r>
              <a:rPr lang="en-GB"/>
              <a:t> accessible</a:t>
            </a:r>
            <a:endParaRPr/>
          </a:p>
          <a:p>
            <a:pPr marL="457200" lvl="0" indent="-355600" algn="l" rtl="0">
              <a:spcBef>
                <a:spcPts val="1000"/>
              </a:spcBef>
              <a:spcAft>
                <a:spcPts val="1000"/>
              </a:spcAft>
              <a:buSzPts val="2000"/>
              <a:buChar char="●"/>
            </a:pPr>
            <a:r>
              <a:rPr lang="en-GB"/>
              <a:t>not only online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5. Challenge the things creating a barrier</a:t>
            </a:r>
            <a:endParaRPr>
              <a:solidFill>
                <a:srgbClr val="073763"/>
              </a:solidFill>
            </a:endParaRPr>
          </a:p>
        </p:txBody>
      </p:sp>
      <p:sp>
        <p:nvSpPr>
          <p:cNvPr id="349" name="Google Shape;349;p5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GB"/>
              <a:t>Do you really need to:</a:t>
            </a:r>
            <a:endParaRPr/>
          </a:p>
          <a:p>
            <a:pPr marL="457200" lvl="0" indent="-355600" algn="l" rtl="0">
              <a:spcBef>
                <a:spcPts val="1200"/>
              </a:spcBef>
              <a:spcAft>
                <a:spcPts val="0"/>
              </a:spcAft>
              <a:buSzPts val="2000"/>
              <a:buChar char="●"/>
            </a:pPr>
            <a:r>
              <a:rPr lang="en-GB"/>
              <a:t>know the gender of a person? </a:t>
            </a:r>
            <a:endParaRPr/>
          </a:p>
          <a:p>
            <a:pPr marL="457200" lvl="0" indent="-355600" algn="l" rtl="0">
              <a:spcBef>
                <a:spcPts val="1000"/>
              </a:spcBef>
              <a:spcAft>
                <a:spcPts val="0"/>
              </a:spcAft>
              <a:buSzPts val="2000"/>
              <a:buChar char="●"/>
            </a:pPr>
            <a:r>
              <a:rPr lang="en-GB"/>
              <a:t>request 3 years of home addresses? </a:t>
            </a:r>
            <a:endParaRPr/>
          </a:p>
          <a:p>
            <a:pPr marL="457200" lvl="0" indent="-355600" algn="l" rtl="0">
              <a:spcBef>
                <a:spcPts val="1000"/>
              </a:spcBef>
              <a:spcAft>
                <a:spcPts val="0"/>
              </a:spcAft>
              <a:buSzPts val="2000"/>
              <a:buChar char="●"/>
            </a:pPr>
            <a:r>
              <a:rPr lang="en-GB"/>
              <a:t>request bank statements</a:t>
            </a:r>
            <a:endParaRPr/>
          </a:p>
          <a:p>
            <a:pPr marL="0" lvl="0" indent="0" algn="l" rtl="0">
              <a:spcBef>
                <a:spcPts val="1000"/>
              </a:spcBef>
              <a:spcAft>
                <a:spcPts val="1200"/>
              </a:spcAft>
              <a:buNone/>
            </a:pPr>
            <a:endParaRPr/>
          </a:p>
        </p:txBody>
      </p:sp>
      <p:sp>
        <p:nvSpPr>
          <p:cNvPr id="350" name="Google Shape;350;p51">
            <a:extLst>
              <a:ext uri="{C183D7F6-B498-43B3-948B-1728B52AA6E4}">
                <adec:decorative xmlns:adec="http://schemas.microsoft.com/office/drawing/2017/decorative" val="1"/>
              </a:ext>
            </a:extLst>
          </p:cNvPr>
          <p:cNvSpPr/>
          <p:nvPr/>
        </p:nvSpPr>
        <p:spPr>
          <a:xfrm>
            <a:off x="5281100" y="1502825"/>
            <a:ext cx="3598200" cy="20001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GB" sz="2000">
                <a:solidFill>
                  <a:srgbClr val="073763"/>
                </a:solidFill>
                <a:latin typeface="Roboto Black"/>
                <a:ea typeface="Roboto Black"/>
                <a:cs typeface="Roboto Black"/>
                <a:sym typeface="Roboto Black"/>
              </a:rPr>
              <a:t>“Every question you ask is another barrier” </a:t>
            </a:r>
            <a:endParaRPr sz="2000">
              <a:solidFill>
                <a:srgbClr val="073763"/>
              </a:solidFill>
              <a:latin typeface="Roboto Black"/>
              <a:ea typeface="Roboto Black"/>
              <a:cs typeface="Roboto Black"/>
              <a:sym typeface="Roboto Black"/>
            </a:endParaRPr>
          </a:p>
          <a:p>
            <a:pPr marL="0" lvl="0" indent="0" algn="r" rtl="0">
              <a:lnSpc>
                <a:spcPct val="100000"/>
              </a:lnSpc>
              <a:spcBef>
                <a:spcPts val="1000"/>
              </a:spcBef>
              <a:spcAft>
                <a:spcPts val="0"/>
              </a:spcAft>
              <a:buNone/>
            </a:pPr>
            <a:r>
              <a:rPr lang="en-GB" sz="2000">
                <a:solidFill>
                  <a:srgbClr val="073763"/>
                </a:solidFill>
                <a:latin typeface="Roboto"/>
                <a:ea typeface="Roboto"/>
                <a:cs typeface="Roboto"/>
                <a:sym typeface="Roboto"/>
              </a:rPr>
              <a:t>- David Dylan Thomas</a:t>
            </a:r>
            <a:endParaRPr sz="2000">
              <a:solidFill>
                <a:srgbClr val="073763"/>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4800" b="0">
                <a:solidFill>
                  <a:srgbClr val="FCFAF7"/>
                </a:solidFill>
                <a:latin typeface="Roboto Black"/>
                <a:ea typeface="Roboto Black"/>
                <a:cs typeface="Roboto Black"/>
                <a:sym typeface="Roboto Black"/>
              </a:rPr>
              <a:t>Being inclusive</a:t>
            </a:r>
            <a:endParaRPr sz="4800" b="0">
              <a:latin typeface="Roboto Black"/>
              <a:ea typeface="Roboto Black"/>
              <a:cs typeface="Roboto Black"/>
              <a:sym typeface="Roboto Black"/>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741B47"/>
        </a:solidFill>
        <a:effectLst/>
      </p:bgPr>
    </p:bg>
    <p:spTree>
      <p:nvGrpSpPr>
        <p:cNvPr id="1" name="Shape 354"/>
        <p:cNvGrpSpPr/>
        <p:nvPr/>
      </p:nvGrpSpPr>
      <p:grpSpPr>
        <a:xfrm>
          <a:off x="0" y="0"/>
          <a:ext cx="0" cy="0"/>
          <a:chOff x="0" y="0"/>
          <a:chExt cx="0" cy="0"/>
        </a:xfrm>
      </p:grpSpPr>
      <p:sp>
        <p:nvSpPr>
          <p:cNvPr id="355" name="Google Shape;355;p52"/>
          <p:cNvSpPr txBox="1">
            <a:spLocks noGrp="1"/>
          </p:cNvSpPr>
          <p:nvPr>
            <p:ph type="title"/>
          </p:nvPr>
        </p:nvSpPr>
        <p:spPr>
          <a:xfrm>
            <a:off x="311700" y="2150850"/>
            <a:ext cx="6308100" cy="8418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Clr>
                <a:schemeClr val="dk1"/>
              </a:buClr>
              <a:buSzPts val="1100"/>
              <a:buFont typeface="Arial"/>
              <a:buNone/>
            </a:pPr>
            <a:r>
              <a:rPr lang="en-GB" sz="4800">
                <a:solidFill>
                  <a:srgbClr val="FCFAF7"/>
                </a:solidFill>
              </a:rPr>
              <a:t>Inclusion within your Agile team</a:t>
            </a:r>
            <a:endParaRPr sz="48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rgbClr val="741B47"/>
                </a:solidFill>
              </a:rPr>
              <a:t>There are no disabled people in my team </a:t>
            </a:r>
            <a:endParaRPr>
              <a:solidFill>
                <a:srgbClr val="741B47"/>
              </a:solidFill>
            </a:endParaRPr>
          </a:p>
        </p:txBody>
      </p:sp>
      <p:sp>
        <p:nvSpPr>
          <p:cNvPr id="362" name="Google Shape;362;p53">
            <a:extLst>
              <a:ext uri="{C183D7F6-B498-43B3-948B-1728B52AA6E4}">
                <adec:decorative xmlns:adec="http://schemas.microsoft.com/office/drawing/2017/decorative" val="1"/>
              </a:ext>
            </a:extLst>
          </p:cNvPr>
          <p:cNvSpPr/>
          <p:nvPr/>
        </p:nvSpPr>
        <p:spPr>
          <a:xfrm>
            <a:off x="391575" y="1314450"/>
            <a:ext cx="5744820" cy="1320900"/>
          </a:xfrm>
          <a:prstGeom prst="roundRect">
            <a:avLst>
              <a:gd name="adj" fmla="val 16667"/>
            </a:avLst>
          </a:prstGeom>
          <a:solidFill>
            <a:srgbClr val="EAD1DC">
              <a:alpha val="31650"/>
            </a:srgbClr>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2000">
                <a:solidFill>
                  <a:srgbClr val="741B47"/>
                </a:solidFill>
                <a:latin typeface="Roboto Black"/>
                <a:ea typeface="Roboto Black"/>
                <a:cs typeface="Roboto Black"/>
                <a:sym typeface="Roboto Black"/>
              </a:rPr>
              <a:t>Neurodivergence in tech / creative industry:</a:t>
            </a:r>
            <a:endParaRPr sz="2000">
              <a:solidFill>
                <a:srgbClr val="741B47"/>
              </a:solidFill>
              <a:latin typeface="Roboto Black"/>
              <a:ea typeface="Roboto Black"/>
              <a:cs typeface="Roboto Black"/>
              <a:sym typeface="Roboto Black"/>
            </a:endParaRPr>
          </a:p>
          <a:p>
            <a:pPr marL="0" lvl="0" indent="0" algn="l" rtl="0">
              <a:lnSpc>
                <a:spcPct val="100000"/>
              </a:lnSpc>
              <a:spcBef>
                <a:spcPts val="1000"/>
              </a:spcBef>
              <a:spcAft>
                <a:spcPts val="0"/>
              </a:spcAft>
              <a:buNone/>
            </a:pPr>
            <a:r>
              <a:rPr lang="en-GB" sz="2000">
                <a:solidFill>
                  <a:srgbClr val="741B47"/>
                </a:solidFill>
                <a:latin typeface="Roboto Black"/>
                <a:ea typeface="Roboto Black"/>
                <a:cs typeface="Roboto Black"/>
                <a:sym typeface="Roboto Black"/>
              </a:rPr>
              <a:t>→ over 20%  - probably up to 50%</a:t>
            </a:r>
            <a:endParaRPr>
              <a:solidFill>
                <a:srgbClr val="741B47"/>
              </a:solidFill>
              <a:latin typeface="Roboto Black"/>
              <a:ea typeface="Roboto Black"/>
              <a:cs typeface="Roboto Black"/>
              <a:sym typeface="Roboto Black"/>
            </a:endParaRPr>
          </a:p>
        </p:txBody>
      </p:sp>
      <p:sp>
        <p:nvSpPr>
          <p:cNvPr id="360" name="Google Shape;360;p53"/>
          <p:cNvSpPr txBox="1">
            <a:spLocks noGrp="1"/>
          </p:cNvSpPr>
          <p:nvPr>
            <p:ph type="body" idx="1"/>
          </p:nvPr>
        </p:nvSpPr>
        <p:spPr>
          <a:xfrm>
            <a:off x="311700" y="2932075"/>
            <a:ext cx="8520600" cy="1797600"/>
          </a:xfrm>
          <a:prstGeom prst="rect">
            <a:avLst/>
          </a:prstGeom>
        </p:spPr>
        <p:txBody>
          <a:bodyPr spcFirstLastPara="1" wrap="square" lIns="91425" tIns="91425" rIns="91425" bIns="91425" anchor="t" anchorCtr="0">
            <a:noAutofit/>
          </a:bodyPr>
          <a:lstStyle/>
          <a:p>
            <a:pPr marL="0" lvl="0" indent="0" algn="l" rtl="0">
              <a:lnSpc>
                <a:spcPct val="150000"/>
              </a:lnSpc>
              <a:spcBef>
                <a:spcPts val="1200"/>
              </a:spcBef>
              <a:spcAft>
                <a:spcPts val="0"/>
              </a:spcAft>
              <a:buNone/>
            </a:pPr>
            <a:r>
              <a:rPr lang="en-GB"/>
              <a:t>→ people sometimes don’t declare their disability</a:t>
            </a:r>
            <a:endParaRPr/>
          </a:p>
          <a:p>
            <a:pPr marL="0" lvl="0" indent="0" algn="l" rtl="0">
              <a:lnSpc>
                <a:spcPct val="150000"/>
              </a:lnSpc>
              <a:spcBef>
                <a:spcPts val="1200"/>
              </a:spcBef>
              <a:spcAft>
                <a:spcPts val="1200"/>
              </a:spcAft>
              <a:buNone/>
            </a:pPr>
            <a:r>
              <a:rPr lang="en-GB"/>
              <a:t>→ many disabilities are not visible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8" name="Google Shape;368;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rgbClr val="741B47"/>
                </a:solidFill>
              </a:rPr>
              <a:t>Things can change</a:t>
            </a:r>
            <a:endParaRPr>
              <a:solidFill>
                <a:srgbClr val="741B47"/>
              </a:solidFill>
            </a:endParaRPr>
          </a:p>
        </p:txBody>
      </p:sp>
      <p:sp>
        <p:nvSpPr>
          <p:cNvPr id="367" name="Google Shape;367;p5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1200"/>
              </a:spcBef>
              <a:spcAft>
                <a:spcPts val="0"/>
              </a:spcAft>
              <a:buSzPts val="2000"/>
              <a:buChar char="●"/>
            </a:pPr>
            <a:r>
              <a:rPr lang="en-GB"/>
              <a:t>actual employees can become disabled </a:t>
            </a:r>
            <a:endParaRPr/>
          </a:p>
          <a:p>
            <a:pPr marL="457200" lvl="0" indent="-355600" algn="l" rtl="0">
              <a:lnSpc>
                <a:spcPct val="200000"/>
              </a:lnSpc>
              <a:spcBef>
                <a:spcPts val="0"/>
              </a:spcBef>
              <a:spcAft>
                <a:spcPts val="0"/>
              </a:spcAft>
              <a:buSzPts val="2000"/>
              <a:buChar char="●"/>
            </a:pPr>
            <a:r>
              <a:rPr lang="en-GB"/>
              <a:t>you want to be able to hire disabled people </a:t>
            </a:r>
            <a:endParaRPr/>
          </a:p>
          <a:p>
            <a:pPr marL="0" lvl="0" indent="0" algn="l" rtl="0">
              <a:lnSpc>
                <a:spcPct val="115000"/>
              </a:lnSpc>
              <a:spcBef>
                <a:spcPts val="1200"/>
              </a:spcBef>
              <a:spcAft>
                <a:spcPts val="1200"/>
              </a:spcAft>
              <a:buNone/>
            </a:pPr>
            <a:r>
              <a:rPr lang="en-GB" b="1"/>
              <a:t>→ Make sure your systems, processes and practice are accessible for all</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Potential issues in your Agile practice</a:t>
            </a:r>
            <a:endParaRPr>
              <a:solidFill>
                <a:srgbClr val="741B47"/>
              </a:solidFill>
            </a:endParaRPr>
          </a:p>
        </p:txBody>
      </p:sp>
      <p:sp>
        <p:nvSpPr>
          <p:cNvPr id="374" name="Google Shape;374;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SzPts val="2000"/>
              <a:buChar char="●"/>
            </a:pPr>
            <a:r>
              <a:rPr lang="en-GB"/>
              <a:t>stand-up</a:t>
            </a:r>
            <a:endParaRPr/>
          </a:p>
          <a:p>
            <a:pPr marL="457200" lvl="0" indent="-355600" algn="l" rtl="0">
              <a:lnSpc>
                <a:spcPct val="200000"/>
              </a:lnSpc>
              <a:spcBef>
                <a:spcPts val="0"/>
              </a:spcBef>
              <a:spcAft>
                <a:spcPts val="0"/>
              </a:spcAft>
              <a:buSzPts val="2000"/>
              <a:buChar char="●"/>
            </a:pPr>
            <a:r>
              <a:rPr lang="en-GB"/>
              <a:t>Fibonacci numbers to size the work</a:t>
            </a:r>
            <a:endParaRPr/>
          </a:p>
          <a:p>
            <a:pPr marL="457200" lvl="0" indent="-355600" algn="l" rtl="0">
              <a:lnSpc>
                <a:spcPct val="200000"/>
              </a:lnSpc>
              <a:spcBef>
                <a:spcPts val="0"/>
              </a:spcBef>
              <a:spcAft>
                <a:spcPts val="0"/>
              </a:spcAft>
              <a:buSzPts val="2000"/>
              <a:buChar char="●"/>
            </a:pPr>
            <a:r>
              <a:rPr lang="en-GB"/>
              <a:t>ice breakers and other activities where you share with the group</a:t>
            </a:r>
            <a:endParaRPr/>
          </a:p>
          <a:p>
            <a:pPr marL="457200" lvl="0" indent="0" algn="l" rtl="0">
              <a:spcBef>
                <a:spcPts val="1200"/>
              </a:spcBef>
              <a:spcAft>
                <a:spcPts val="120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80" name="Google Shape;380;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Creating a safe space</a:t>
            </a:r>
            <a:endParaRPr>
              <a:solidFill>
                <a:srgbClr val="741B47"/>
              </a:solidFill>
            </a:endParaRPr>
          </a:p>
        </p:txBody>
      </p:sp>
      <p:sp>
        <p:nvSpPr>
          <p:cNvPr id="379" name="Google Shape;379;p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Do not force people to disclose a disability or medical condition</a:t>
            </a:r>
            <a:endParaRPr/>
          </a:p>
          <a:p>
            <a:pPr marL="0" lvl="0" indent="0" algn="l" rtl="0">
              <a:spcBef>
                <a:spcPts val="1200"/>
              </a:spcBef>
              <a:spcAft>
                <a:spcPts val="0"/>
              </a:spcAft>
              <a:buNone/>
            </a:pPr>
            <a:r>
              <a:rPr lang="en-GB" b="1"/>
              <a:t>→ offer help for everyone</a:t>
            </a:r>
            <a:endParaRPr b="1"/>
          </a:p>
          <a:p>
            <a:pPr marL="0" lvl="0" indent="0" algn="l" rtl="0">
              <a:spcBef>
                <a:spcPts val="1200"/>
              </a:spcBef>
              <a:spcAft>
                <a:spcPts val="0"/>
              </a:spcAft>
              <a:buNone/>
            </a:pPr>
            <a:r>
              <a:rPr lang="en-GB"/>
              <a:t>Instead of providing accommodations for disabled people</a:t>
            </a:r>
            <a:endParaRPr/>
          </a:p>
          <a:p>
            <a:pPr marL="0" lvl="0" indent="0" algn="l" rtl="0">
              <a:spcBef>
                <a:spcPts val="1200"/>
              </a:spcBef>
              <a:spcAft>
                <a:spcPts val="0"/>
              </a:spcAft>
              <a:buNone/>
            </a:pPr>
            <a:r>
              <a:rPr lang="en-GB" b="1"/>
              <a:t>→ offer various options to all</a:t>
            </a:r>
            <a:endParaRPr b="1"/>
          </a:p>
          <a:p>
            <a:pPr marL="0" lvl="0" indent="0" algn="l" rtl="0">
              <a:spcBef>
                <a:spcPts val="1200"/>
              </a:spcBef>
              <a:spcAft>
                <a:spcPts val="0"/>
              </a:spcAft>
              <a:buNone/>
            </a:pPr>
            <a:endParaRPr sz="1200"/>
          </a:p>
          <a:p>
            <a:pPr marL="0" lvl="0" indent="0" algn="l" rtl="0">
              <a:spcBef>
                <a:spcPts val="1200"/>
              </a:spcBef>
              <a:spcAft>
                <a:spcPts val="1200"/>
              </a:spcAft>
              <a:buNone/>
            </a:pPr>
            <a:r>
              <a:rPr lang="en-GB"/>
              <a:t>Invite for feedback and allow people to reach out privately</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6" name="Google Shape;386;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Don’t assume you know what is best</a:t>
            </a:r>
            <a:endParaRPr>
              <a:solidFill>
                <a:srgbClr val="741B47"/>
              </a:solidFill>
            </a:endParaRPr>
          </a:p>
        </p:txBody>
      </p:sp>
      <p:sp>
        <p:nvSpPr>
          <p:cNvPr id="385" name="Google Shape;385;p5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People don’t have the same needs even if they have the same condition, and needs vary in different contexts.</a:t>
            </a:r>
            <a:endParaRPr/>
          </a:p>
          <a:p>
            <a:pPr marL="457200" lvl="0" indent="-355600" algn="l" rtl="0">
              <a:spcBef>
                <a:spcPts val="1200"/>
              </a:spcBef>
              <a:spcAft>
                <a:spcPts val="0"/>
              </a:spcAft>
              <a:buSzPts val="2000"/>
              <a:buChar char="●"/>
            </a:pPr>
            <a:r>
              <a:rPr lang="en-GB"/>
              <a:t>always best to ask what would help</a:t>
            </a:r>
            <a:endParaRPr/>
          </a:p>
          <a:p>
            <a:pPr marL="457200" lvl="0" indent="-355600" algn="l" rtl="0">
              <a:spcBef>
                <a:spcPts val="0"/>
              </a:spcBef>
              <a:spcAft>
                <a:spcPts val="0"/>
              </a:spcAft>
              <a:buSzPts val="2000"/>
              <a:buChar char="●"/>
            </a:pPr>
            <a:r>
              <a:rPr lang="en-GB"/>
              <a:t>have that discussion with the person</a:t>
            </a:r>
            <a:endParaRPr/>
          </a:p>
          <a:p>
            <a:pPr marL="457200" lvl="0" indent="-355600" algn="l" rtl="0">
              <a:spcBef>
                <a:spcPts val="0"/>
              </a:spcBef>
              <a:spcAft>
                <a:spcPts val="0"/>
              </a:spcAft>
              <a:buSzPts val="2000"/>
              <a:buChar char="●"/>
            </a:pPr>
            <a:r>
              <a:rPr lang="en-GB"/>
              <a:t>do not assume you’re doing the right thing</a:t>
            </a:r>
            <a:endParaRPr/>
          </a:p>
          <a:p>
            <a:pPr marL="0" lvl="0" indent="0" algn="l" rtl="0">
              <a:spcBef>
                <a:spcPts val="1200"/>
              </a:spcBef>
              <a:spcAft>
                <a:spcPts val="120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3" name="Google Shape;393;p58"/>
          <p:cNvSpPr txBox="1">
            <a:spLocks noGrp="1"/>
          </p:cNvSpPr>
          <p:nvPr>
            <p:ph type="title" idx="4294967295"/>
          </p:nvPr>
        </p:nvSpPr>
        <p:spPr>
          <a:xfrm>
            <a:off x="311700" y="445025"/>
            <a:ext cx="8520600" cy="572700"/>
          </a:xfrm>
          <a:prstGeom prst="rect">
            <a:avLst/>
          </a:prstGeom>
          <a:noFill/>
          <a:ln>
            <a:noFill/>
            <a:prstDash/>
          </a:ln>
          <a:effectLst/>
        </p:spPr>
        <p:txBody>
          <a:bodyPr rot="0" spcFirstLastPara="1" vertOverflow="overflow" horzOverflow="overflow" vert="horz" wrap="square" lIns="91425" tIns="91425" rIns="91425" bIns="91425"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3000" b="0" i="0" u="none" strike="noStrike" kern="0" cap="none" spc="0" normalizeH="0" baseline="0" noProof="0" dirty="0">
                <a:ln>
                  <a:noFill/>
                </a:ln>
                <a:solidFill>
                  <a:srgbClr val="741B47"/>
                </a:solidFill>
                <a:effectLst/>
                <a:uLnTx/>
                <a:uFillTx/>
                <a:latin typeface="Roboto Black"/>
                <a:ea typeface="Roboto Black"/>
                <a:cs typeface="Roboto Black"/>
                <a:sym typeface="Roboto Black"/>
              </a:rPr>
              <a:t>Manual of me</a:t>
            </a:r>
          </a:p>
        </p:txBody>
      </p:sp>
      <p:sp>
        <p:nvSpPr>
          <p:cNvPr id="392" name="Google Shape;392;p58"/>
          <p:cNvSpPr txBox="1"/>
          <p:nvPr/>
        </p:nvSpPr>
        <p:spPr>
          <a:xfrm>
            <a:off x="311700" y="1350175"/>
            <a:ext cx="4523100" cy="32190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434343"/>
              </a:buClr>
              <a:buSzPts val="2000"/>
              <a:buFont typeface="Roboto"/>
              <a:buChar char="●"/>
            </a:pPr>
            <a:r>
              <a:rPr lang="en-GB" sz="2000">
                <a:solidFill>
                  <a:srgbClr val="434343"/>
                </a:solidFill>
                <a:latin typeface="Roboto"/>
                <a:ea typeface="Roboto"/>
                <a:cs typeface="Roboto"/>
                <a:sym typeface="Roboto"/>
              </a:rPr>
              <a:t>help you tell others what you need</a:t>
            </a:r>
            <a:endParaRPr sz="2000">
              <a:solidFill>
                <a:srgbClr val="434343"/>
              </a:solidFill>
              <a:latin typeface="Roboto"/>
              <a:ea typeface="Roboto"/>
              <a:cs typeface="Roboto"/>
              <a:sym typeface="Roboto"/>
            </a:endParaRPr>
          </a:p>
          <a:p>
            <a:pPr marL="457200" lvl="0" indent="0" algn="l" rtl="0">
              <a:lnSpc>
                <a:spcPct val="115000"/>
              </a:lnSpc>
              <a:spcBef>
                <a:spcPts val="0"/>
              </a:spcBef>
              <a:spcAft>
                <a:spcPts val="0"/>
              </a:spcAft>
              <a:buNone/>
            </a:pPr>
            <a:endParaRPr sz="2000">
              <a:solidFill>
                <a:srgbClr val="434343"/>
              </a:solidFill>
              <a:latin typeface="Roboto"/>
              <a:ea typeface="Roboto"/>
              <a:cs typeface="Roboto"/>
              <a:sym typeface="Roboto"/>
            </a:endParaRPr>
          </a:p>
          <a:p>
            <a:pPr marL="457200" lvl="0" indent="-355600" algn="l" rtl="0">
              <a:lnSpc>
                <a:spcPct val="115000"/>
              </a:lnSpc>
              <a:spcBef>
                <a:spcPts val="0"/>
              </a:spcBef>
              <a:spcAft>
                <a:spcPts val="0"/>
              </a:spcAft>
              <a:buClr>
                <a:srgbClr val="434343"/>
              </a:buClr>
              <a:buSzPts val="2000"/>
              <a:buFont typeface="Roboto"/>
              <a:buChar char="●"/>
            </a:pPr>
            <a:r>
              <a:rPr lang="en-GB" sz="2000">
                <a:solidFill>
                  <a:srgbClr val="434343"/>
                </a:solidFill>
                <a:latin typeface="Roboto"/>
                <a:ea typeface="Roboto"/>
                <a:cs typeface="Roboto"/>
                <a:sym typeface="Roboto"/>
              </a:rPr>
              <a:t>learn about what other people in your team needs</a:t>
            </a:r>
            <a:endParaRPr sz="2000">
              <a:solidFill>
                <a:srgbClr val="434343"/>
              </a:solidFill>
              <a:latin typeface="Roboto"/>
              <a:ea typeface="Roboto"/>
              <a:cs typeface="Roboto"/>
              <a:sym typeface="Roboto"/>
            </a:endParaRPr>
          </a:p>
        </p:txBody>
      </p:sp>
      <p:sp>
        <p:nvSpPr>
          <p:cNvPr id="394" name="Google Shape;394;p58">
            <a:extLst>
              <a:ext uri="{C183D7F6-B498-43B3-948B-1728B52AA6E4}">
                <adec:decorative xmlns:adec="http://schemas.microsoft.com/office/drawing/2017/decorative" val="1"/>
              </a:ext>
            </a:extLst>
          </p:cNvPr>
          <p:cNvSpPr/>
          <p:nvPr/>
        </p:nvSpPr>
        <p:spPr>
          <a:xfrm>
            <a:off x="465900" y="3211100"/>
            <a:ext cx="3516000" cy="1034700"/>
          </a:xfrm>
          <a:prstGeom prst="wedgeRectCallout">
            <a:avLst>
              <a:gd name="adj1" fmla="val 33642"/>
              <a:gd name="adj2" fmla="val 84867"/>
            </a:avLst>
          </a:prstGeom>
          <a:solidFill>
            <a:srgbClr val="EAD1DC">
              <a:alpha val="31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GB" sz="2000">
                <a:solidFill>
                  <a:srgbClr val="741B47"/>
                </a:solidFill>
                <a:latin typeface="Roboto"/>
                <a:ea typeface="Roboto"/>
                <a:cs typeface="Roboto"/>
                <a:sym typeface="Roboto"/>
              </a:rPr>
              <a:t>Do not make people share more than they are willing to</a:t>
            </a:r>
            <a:endParaRPr sz="2000">
              <a:solidFill>
                <a:srgbClr val="741B47"/>
              </a:solidFill>
              <a:latin typeface="Roboto"/>
              <a:ea typeface="Roboto"/>
              <a:cs typeface="Roboto"/>
              <a:sym typeface="Roboto"/>
            </a:endParaRPr>
          </a:p>
        </p:txBody>
      </p:sp>
      <p:sp>
        <p:nvSpPr>
          <p:cNvPr id="391" name="Google Shape;391;p58">
            <a:extLst>
              <a:ext uri="{C183D7F6-B498-43B3-948B-1728B52AA6E4}">
                <adec:decorative xmlns:adec="http://schemas.microsoft.com/office/drawing/2017/decorative" val="1"/>
              </a:ext>
            </a:extLst>
          </p:cNvPr>
          <p:cNvSpPr txBox="1">
            <a:spLocks noGrp="1"/>
          </p:cNvSpPr>
          <p:nvPr>
            <p:ph type="body" idx="1"/>
          </p:nvPr>
        </p:nvSpPr>
        <p:spPr>
          <a:xfrm>
            <a:off x="5069425" y="0"/>
            <a:ext cx="4074600" cy="5143500"/>
          </a:xfrm>
          <a:prstGeom prst="rect">
            <a:avLst/>
          </a:prstGeom>
          <a:solidFill>
            <a:srgbClr val="741B47"/>
          </a:solid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dirty="0">
              <a:solidFill>
                <a:schemeClr val="lt1"/>
              </a:solidFill>
            </a:endParaRPr>
          </a:p>
          <a:p>
            <a:pPr marL="0" lvl="0" indent="0" algn="l" rtl="0">
              <a:lnSpc>
                <a:spcPct val="200000"/>
              </a:lnSpc>
              <a:spcBef>
                <a:spcPts val="1200"/>
              </a:spcBef>
              <a:spcAft>
                <a:spcPts val="0"/>
              </a:spcAft>
              <a:buNone/>
            </a:pPr>
            <a:r>
              <a:rPr lang="en-GB" dirty="0">
                <a:solidFill>
                  <a:schemeClr val="lt1"/>
                </a:solidFill>
              </a:rPr>
              <a:t>Examples of sections:</a:t>
            </a:r>
            <a:endParaRPr dirty="0">
              <a:solidFill>
                <a:schemeClr val="lt1"/>
              </a:solidFill>
            </a:endParaRPr>
          </a:p>
          <a:p>
            <a:pPr marL="457200" lvl="0" indent="-355600" algn="l" rtl="0">
              <a:lnSpc>
                <a:spcPct val="115000"/>
              </a:lnSpc>
              <a:spcBef>
                <a:spcPts val="1200"/>
              </a:spcBef>
              <a:spcAft>
                <a:spcPts val="0"/>
              </a:spcAft>
              <a:buClr>
                <a:schemeClr val="lt1"/>
              </a:buClr>
              <a:buSzPts val="2000"/>
              <a:buChar char="●"/>
            </a:pPr>
            <a:r>
              <a:rPr lang="en-GB" dirty="0">
                <a:solidFill>
                  <a:schemeClr val="lt1"/>
                </a:solidFill>
              </a:rPr>
              <a:t>condition I like to work in</a:t>
            </a:r>
            <a:endParaRPr dirty="0">
              <a:solidFill>
                <a:schemeClr val="lt1"/>
              </a:solidFill>
            </a:endParaRPr>
          </a:p>
          <a:p>
            <a:pPr marL="457200" lvl="0" indent="-355600" algn="l" rtl="0">
              <a:lnSpc>
                <a:spcPct val="115000"/>
              </a:lnSpc>
              <a:spcBef>
                <a:spcPts val="1000"/>
              </a:spcBef>
              <a:spcAft>
                <a:spcPts val="0"/>
              </a:spcAft>
              <a:buClr>
                <a:schemeClr val="lt1"/>
              </a:buClr>
              <a:buSzPts val="2000"/>
              <a:buChar char="●"/>
            </a:pPr>
            <a:r>
              <a:rPr lang="en-GB" dirty="0">
                <a:solidFill>
                  <a:schemeClr val="lt1"/>
                </a:solidFill>
              </a:rPr>
              <a:t>time and hours I like to work</a:t>
            </a:r>
            <a:endParaRPr dirty="0">
              <a:solidFill>
                <a:schemeClr val="lt1"/>
              </a:solidFill>
            </a:endParaRPr>
          </a:p>
          <a:p>
            <a:pPr marL="457200" lvl="0" indent="-355600" algn="l" rtl="0">
              <a:lnSpc>
                <a:spcPct val="115000"/>
              </a:lnSpc>
              <a:spcBef>
                <a:spcPts val="1000"/>
              </a:spcBef>
              <a:spcAft>
                <a:spcPts val="0"/>
              </a:spcAft>
              <a:buClr>
                <a:schemeClr val="lt1"/>
              </a:buClr>
              <a:buSzPts val="2000"/>
              <a:buChar char="●"/>
            </a:pPr>
            <a:r>
              <a:rPr lang="en-GB" dirty="0">
                <a:solidFill>
                  <a:schemeClr val="lt1"/>
                </a:solidFill>
              </a:rPr>
              <a:t>best way to communicate with me or provide feedback</a:t>
            </a:r>
            <a:endParaRPr dirty="0">
              <a:solidFill>
                <a:schemeClr val="lt1"/>
              </a:solidFill>
            </a:endParaRPr>
          </a:p>
          <a:p>
            <a:pPr marL="457200" lvl="0" indent="-355600" algn="l" rtl="0">
              <a:lnSpc>
                <a:spcPct val="115000"/>
              </a:lnSpc>
              <a:spcBef>
                <a:spcPts val="1000"/>
              </a:spcBef>
              <a:spcAft>
                <a:spcPts val="0"/>
              </a:spcAft>
              <a:buClr>
                <a:schemeClr val="lt1"/>
              </a:buClr>
              <a:buSzPts val="2000"/>
              <a:buChar char="●"/>
            </a:pPr>
            <a:r>
              <a:rPr lang="en-GB" dirty="0">
                <a:solidFill>
                  <a:schemeClr val="lt1"/>
                </a:solidFill>
              </a:rPr>
              <a:t>things I’m good at</a:t>
            </a:r>
            <a:endParaRPr dirty="0">
              <a:solidFill>
                <a:schemeClr val="lt1"/>
              </a:solidFill>
            </a:endParaRPr>
          </a:p>
          <a:p>
            <a:pPr marL="457200" lvl="0" indent="-355600" algn="l" rtl="0">
              <a:lnSpc>
                <a:spcPct val="115000"/>
              </a:lnSpc>
              <a:spcBef>
                <a:spcPts val="1000"/>
              </a:spcBef>
              <a:spcAft>
                <a:spcPts val="0"/>
              </a:spcAft>
              <a:buClr>
                <a:schemeClr val="lt1"/>
              </a:buClr>
              <a:buSzPts val="2000"/>
              <a:buChar char="●"/>
            </a:pPr>
            <a:r>
              <a:rPr lang="en-GB" dirty="0">
                <a:solidFill>
                  <a:schemeClr val="lt1"/>
                </a:solidFill>
              </a:rPr>
              <a:t>things I might need help with</a:t>
            </a:r>
            <a:endParaRPr dirty="0">
              <a:solidFill>
                <a:schemeClr val="lt1"/>
              </a:solidFill>
            </a:endParaRPr>
          </a:p>
          <a:p>
            <a:pPr marL="457200" lvl="0" indent="-355600" algn="l" rtl="0">
              <a:lnSpc>
                <a:spcPct val="115000"/>
              </a:lnSpc>
              <a:spcBef>
                <a:spcPts val="1000"/>
              </a:spcBef>
              <a:spcAft>
                <a:spcPts val="0"/>
              </a:spcAft>
              <a:buClr>
                <a:schemeClr val="lt1"/>
              </a:buClr>
              <a:buSzPts val="2000"/>
              <a:buChar char="●"/>
            </a:pPr>
            <a:r>
              <a:rPr lang="en-GB" dirty="0">
                <a:solidFill>
                  <a:schemeClr val="lt1"/>
                </a:solidFill>
              </a:rPr>
              <a:t>how I like to be helped</a:t>
            </a:r>
            <a:endParaRPr dirty="0">
              <a:solidFill>
                <a:schemeClr val="lt1"/>
              </a:solidFill>
            </a:endParaRPr>
          </a:p>
          <a:p>
            <a:pPr marL="0" lvl="0" indent="0" algn="l" rtl="0">
              <a:spcBef>
                <a:spcPts val="1000"/>
              </a:spcBef>
              <a:spcAft>
                <a:spcPts val="1200"/>
              </a:spcAft>
              <a:buNone/>
            </a:pPr>
            <a:endParaRPr dirty="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398"/>
        <p:cNvGrpSpPr/>
        <p:nvPr/>
      </p:nvGrpSpPr>
      <p:grpSpPr>
        <a:xfrm>
          <a:off x="0" y="0"/>
          <a:ext cx="0" cy="0"/>
          <a:chOff x="0" y="0"/>
          <a:chExt cx="0" cy="0"/>
        </a:xfrm>
      </p:grpSpPr>
      <p:sp>
        <p:nvSpPr>
          <p:cNvPr id="399" name="Google Shape;399;p5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4800">
                <a:solidFill>
                  <a:srgbClr val="FCFAF7"/>
                </a:solidFill>
              </a:rPr>
              <a:t>Meetings</a:t>
            </a:r>
            <a:endParaRPr sz="48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5" name="Google Shape;405;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Do we need a meeting?</a:t>
            </a:r>
            <a:endParaRPr>
              <a:solidFill>
                <a:srgbClr val="073763"/>
              </a:solidFill>
            </a:endParaRPr>
          </a:p>
        </p:txBody>
      </p:sp>
      <p:sp>
        <p:nvSpPr>
          <p:cNvPr id="404" name="Google Shape;404;p6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n-GB"/>
              <a:t>if yes: </a:t>
            </a:r>
            <a:endParaRPr/>
          </a:p>
          <a:p>
            <a:pPr marL="457200" lvl="0" indent="-355600" algn="l" rtl="0">
              <a:lnSpc>
                <a:spcPct val="150000"/>
              </a:lnSpc>
              <a:spcBef>
                <a:spcPts val="1200"/>
              </a:spcBef>
              <a:spcAft>
                <a:spcPts val="0"/>
              </a:spcAft>
              <a:buSzPts val="2000"/>
              <a:buChar char="●"/>
            </a:pPr>
            <a:r>
              <a:rPr lang="en-GB"/>
              <a:t>who needs to be there?</a:t>
            </a:r>
            <a:endParaRPr/>
          </a:p>
          <a:p>
            <a:pPr marL="457200" lvl="0" indent="-355600" algn="l" rtl="0">
              <a:lnSpc>
                <a:spcPct val="150000"/>
              </a:lnSpc>
              <a:spcBef>
                <a:spcPts val="0"/>
              </a:spcBef>
              <a:spcAft>
                <a:spcPts val="0"/>
              </a:spcAft>
              <a:buSzPts val="2000"/>
              <a:buChar char="●"/>
            </a:pPr>
            <a:r>
              <a:rPr lang="en-GB"/>
              <a:t>does it have to be 1h or even 30 min?</a:t>
            </a:r>
            <a:endParaRPr/>
          </a:p>
          <a:p>
            <a:pPr marL="457200" lvl="0" indent="-355600" algn="l" rtl="0">
              <a:lnSpc>
                <a:spcPct val="150000"/>
              </a:lnSpc>
              <a:spcBef>
                <a:spcPts val="0"/>
              </a:spcBef>
              <a:spcAft>
                <a:spcPts val="0"/>
              </a:spcAft>
              <a:buSzPts val="2000"/>
              <a:buChar char="●"/>
            </a:pPr>
            <a:r>
              <a:rPr lang="en-GB"/>
              <a:t>does it have to be face to face?</a:t>
            </a:r>
            <a:endParaRPr/>
          </a:p>
          <a:p>
            <a:pPr marL="0" lvl="0" indent="0" algn="l" rtl="0">
              <a:lnSpc>
                <a:spcPct val="150000"/>
              </a:lnSpc>
              <a:spcBef>
                <a:spcPts val="1200"/>
              </a:spcBef>
              <a:spcAft>
                <a:spcPts val="1200"/>
              </a:spcAft>
              <a:buNone/>
            </a:pPr>
            <a:endParaRPr/>
          </a:p>
        </p:txBody>
      </p:sp>
      <p:pic>
        <p:nvPicPr>
          <p:cNvPr id="406" name="Google Shape;406;p60" descr="mug with the message: ask yourself if this meeting should have just been an email"/>
          <p:cNvPicPr preferRelativeResize="0"/>
          <p:nvPr/>
        </p:nvPicPr>
        <p:blipFill>
          <a:blip r:embed="rId3">
            <a:alphaModFix/>
          </a:blip>
          <a:stretch>
            <a:fillRect/>
          </a:stretch>
        </p:blipFill>
        <p:spPr>
          <a:xfrm>
            <a:off x="5439800" y="563075"/>
            <a:ext cx="3392200" cy="40715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2" name="Google Shape;412;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Organising - hosting a meeting</a:t>
            </a:r>
            <a:endParaRPr>
              <a:solidFill>
                <a:srgbClr val="073763"/>
              </a:solidFill>
            </a:endParaRPr>
          </a:p>
        </p:txBody>
      </p:sp>
      <p:sp>
        <p:nvSpPr>
          <p:cNvPr id="411" name="Google Shape;411;p6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SzPts val="2000"/>
              <a:buChar char="●"/>
            </a:pPr>
            <a:r>
              <a:rPr lang="en-GB"/>
              <a:t>before the meeting: set expectations, provide an agenda, do it again at the start of the actual meeting</a:t>
            </a:r>
            <a:endParaRPr/>
          </a:p>
          <a:p>
            <a:pPr marL="457200" lvl="0" indent="-355600" algn="l" rtl="0">
              <a:lnSpc>
                <a:spcPct val="115000"/>
              </a:lnSpc>
              <a:spcBef>
                <a:spcPts val="1500"/>
              </a:spcBef>
              <a:spcAft>
                <a:spcPts val="0"/>
              </a:spcAft>
              <a:buSzPts val="2000"/>
              <a:buChar char="●"/>
            </a:pPr>
            <a:r>
              <a:rPr lang="en-GB"/>
              <a:t>invite people to tell you if this might not work for them</a:t>
            </a:r>
            <a:endParaRPr/>
          </a:p>
          <a:p>
            <a:pPr marL="457200" lvl="0" indent="-355600" algn="l" rtl="0">
              <a:lnSpc>
                <a:spcPct val="115000"/>
              </a:lnSpc>
              <a:spcBef>
                <a:spcPts val="1500"/>
              </a:spcBef>
              <a:spcAft>
                <a:spcPts val="0"/>
              </a:spcAft>
              <a:buSzPts val="2000"/>
              <a:buChar char="●"/>
            </a:pPr>
            <a:r>
              <a:rPr lang="en-GB"/>
              <a:t>if using online tools like Mural or Miro, plan for an alternative</a:t>
            </a:r>
            <a:endParaRPr/>
          </a:p>
          <a:p>
            <a:pPr marL="457200" lvl="0" indent="-355600" algn="l" rtl="0">
              <a:lnSpc>
                <a:spcPct val="115000"/>
              </a:lnSpc>
              <a:spcBef>
                <a:spcPts val="1500"/>
              </a:spcBef>
              <a:spcAft>
                <a:spcPts val="0"/>
              </a:spcAft>
              <a:buSzPts val="2000"/>
              <a:buChar char="●"/>
            </a:pPr>
            <a:r>
              <a:rPr lang="en-GB"/>
              <a:t>if over an hour → plan for a break and stick to it</a:t>
            </a:r>
            <a:endParaRPr/>
          </a:p>
          <a:p>
            <a:pPr marL="457200" lvl="0" indent="-355600" algn="l" rtl="0">
              <a:lnSpc>
                <a:spcPct val="115000"/>
              </a:lnSpc>
              <a:spcBef>
                <a:spcPts val="1500"/>
              </a:spcBef>
              <a:spcAft>
                <a:spcPts val="1500"/>
              </a:spcAft>
              <a:buSzPts val="2000"/>
              <a:buChar char="●"/>
            </a:pPr>
            <a:r>
              <a:rPr lang="en-GB"/>
              <a:t>repeat the question someone asked before answering unless you’re sure everyone has heard/seen it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Clr>
                <a:srgbClr val="000000"/>
              </a:buClr>
              <a:buSzPts val="2000"/>
              <a:buFont typeface="Arial"/>
              <a:buNone/>
            </a:pPr>
            <a:r>
              <a:rPr lang="en-GB" b="0">
                <a:solidFill>
                  <a:srgbClr val="434343"/>
                </a:solidFill>
                <a:latin typeface="Roboto Black"/>
                <a:ea typeface="Roboto Black"/>
                <a:cs typeface="Roboto Black"/>
                <a:sym typeface="Roboto Black"/>
              </a:rPr>
              <a:t>Accessibility … and beyond</a:t>
            </a:r>
            <a:endParaRPr b="0">
              <a:solidFill>
                <a:srgbClr val="434343"/>
              </a:solidFill>
              <a:latin typeface="Roboto Black"/>
              <a:ea typeface="Roboto Black"/>
              <a:cs typeface="Roboto Black"/>
              <a:sym typeface="Roboto Black"/>
            </a:endParaRPr>
          </a:p>
        </p:txBody>
      </p:sp>
      <p:sp>
        <p:nvSpPr>
          <p:cNvPr id="80" name="Google Shape;80;p17">
            <a:extLst>
              <a:ext uri="{C183D7F6-B498-43B3-948B-1728B52AA6E4}">
                <adec:decorative xmlns:adec="http://schemas.microsoft.com/office/drawing/2017/decorative" val="1"/>
              </a:ext>
            </a:extLst>
          </p:cNvPr>
          <p:cNvSpPr/>
          <p:nvPr/>
        </p:nvSpPr>
        <p:spPr>
          <a:xfrm>
            <a:off x="379025" y="1360550"/>
            <a:ext cx="4206900" cy="2755200"/>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dirty="0">
                <a:solidFill>
                  <a:schemeClr val="dk1"/>
                </a:solidFill>
                <a:latin typeface="Poppins"/>
                <a:ea typeface="Poppins"/>
                <a:cs typeface="Poppins"/>
                <a:sym typeface="Poppins"/>
              </a:rPr>
              <a:t>Accessibility</a:t>
            </a:r>
            <a:endParaRPr sz="2400" b="1" dirty="0">
              <a:solidFill>
                <a:schemeClr val="dk1"/>
              </a:solidFill>
              <a:latin typeface="Poppins"/>
              <a:ea typeface="Poppins"/>
              <a:cs typeface="Poppins"/>
              <a:sym typeface="Poppins"/>
            </a:endParaRPr>
          </a:p>
          <a:p>
            <a:pPr marL="0" lvl="0" indent="0" algn="ctr" rtl="0">
              <a:spcBef>
                <a:spcPts val="0"/>
              </a:spcBef>
              <a:spcAft>
                <a:spcPts val="0"/>
              </a:spcAft>
              <a:buNone/>
            </a:pPr>
            <a:r>
              <a:rPr lang="en-GB" sz="1800" dirty="0">
                <a:solidFill>
                  <a:schemeClr val="dk1"/>
                </a:solidFill>
                <a:latin typeface="Roboto"/>
                <a:ea typeface="Roboto"/>
                <a:cs typeface="Roboto"/>
                <a:sym typeface="Roboto"/>
              </a:rPr>
              <a:t>to include disabled people</a:t>
            </a:r>
            <a:endParaRPr sz="2400" dirty="0">
              <a:solidFill>
                <a:schemeClr val="dk1"/>
              </a:solidFill>
              <a:latin typeface="Roboto"/>
              <a:ea typeface="Roboto"/>
              <a:cs typeface="Roboto"/>
              <a:sym typeface="Roboto"/>
            </a:endParaRPr>
          </a:p>
          <a:p>
            <a:pPr marL="0" lvl="0" indent="0" algn="ctr" rtl="0">
              <a:spcBef>
                <a:spcPts val="0"/>
              </a:spcBef>
              <a:spcAft>
                <a:spcPts val="0"/>
              </a:spcAft>
              <a:buNone/>
            </a:pPr>
            <a:endParaRPr sz="2400" dirty="0">
              <a:solidFill>
                <a:schemeClr val="dk1"/>
              </a:solidFill>
              <a:latin typeface="Roboto"/>
              <a:ea typeface="Roboto"/>
              <a:cs typeface="Roboto"/>
              <a:sym typeface="Roboto"/>
            </a:endParaRPr>
          </a:p>
          <a:p>
            <a:pPr marL="0" lvl="0" indent="0" algn="ctr" rtl="0">
              <a:spcBef>
                <a:spcPts val="0"/>
              </a:spcBef>
              <a:spcAft>
                <a:spcPts val="0"/>
              </a:spcAft>
              <a:buNone/>
            </a:pPr>
            <a:endParaRPr sz="2400" dirty="0">
              <a:solidFill>
                <a:schemeClr val="dk1"/>
              </a:solidFill>
              <a:latin typeface="Roboto"/>
              <a:ea typeface="Roboto"/>
              <a:cs typeface="Roboto"/>
              <a:sym typeface="Roboto"/>
            </a:endParaRPr>
          </a:p>
        </p:txBody>
      </p:sp>
      <p:sp>
        <p:nvSpPr>
          <p:cNvPr id="81" name="Google Shape;81;p17">
            <a:extLst>
              <a:ext uri="{C183D7F6-B498-43B3-948B-1728B52AA6E4}">
                <adec:decorative xmlns:adec="http://schemas.microsoft.com/office/drawing/2017/decorative" val="1"/>
              </a:ext>
            </a:extLst>
          </p:cNvPr>
          <p:cNvSpPr/>
          <p:nvPr/>
        </p:nvSpPr>
        <p:spPr>
          <a:xfrm>
            <a:off x="1692625" y="3023800"/>
            <a:ext cx="3595500" cy="1603800"/>
          </a:xfrm>
          <a:prstGeom prst="ellipse">
            <a:avLst/>
          </a:prstGeom>
          <a:solidFill>
            <a:srgbClr val="FF99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latin typeface="Poppins"/>
                <a:ea typeface="Poppins"/>
                <a:cs typeface="Poppins"/>
                <a:sym typeface="Poppins"/>
              </a:rPr>
              <a:t>Neurodiversity</a:t>
            </a:r>
            <a:endParaRPr sz="2400">
              <a:latin typeface="Roboto"/>
              <a:ea typeface="Roboto"/>
              <a:cs typeface="Roboto"/>
              <a:sym typeface="Roboto"/>
            </a:endParaRPr>
          </a:p>
        </p:txBody>
      </p:sp>
      <p:sp>
        <p:nvSpPr>
          <p:cNvPr id="82" name="Google Shape;82;p17">
            <a:extLst>
              <a:ext uri="{C183D7F6-B498-43B3-948B-1728B52AA6E4}">
                <adec:decorative xmlns:adec="http://schemas.microsoft.com/office/drawing/2017/decorative" val="1"/>
              </a:ext>
            </a:extLst>
          </p:cNvPr>
          <p:cNvSpPr/>
          <p:nvPr/>
        </p:nvSpPr>
        <p:spPr>
          <a:xfrm>
            <a:off x="4019550" y="1442350"/>
            <a:ext cx="4745400" cy="2241900"/>
          </a:xfrm>
          <a:prstGeom prst="ellipse">
            <a:avLst/>
          </a:prstGeom>
          <a:solidFill>
            <a:srgbClr val="07376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solidFill>
                  <a:schemeClr val="lt1"/>
                </a:solidFill>
                <a:latin typeface="Poppins"/>
                <a:ea typeface="Poppins"/>
                <a:cs typeface="Poppins"/>
                <a:sym typeface="Poppins"/>
              </a:rPr>
              <a:t>Digital capability</a:t>
            </a:r>
            <a:endParaRPr sz="2400" b="1">
              <a:solidFill>
                <a:schemeClr val="lt1"/>
              </a:solidFill>
              <a:latin typeface="Poppins"/>
              <a:ea typeface="Poppins"/>
              <a:cs typeface="Poppins"/>
              <a:sym typeface="Poppins"/>
            </a:endParaRPr>
          </a:p>
          <a:p>
            <a:pPr marL="0" lvl="0" indent="0" algn="ctr" rtl="0">
              <a:spcBef>
                <a:spcPts val="0"/>
              </a:spcBef>
              <a:spcAft>
                <a:spcPts val="0"/>
              </a:spcAft>
              <a:buNone/>
            </a:pPr>
            <a:r>
              <a:rPr lang="en-GB" sz="1800">
                <a:solidFill>
                  <a:schemeClr val="lt1"/>
                </a:solidFill>
                <a:latin typeface="Roboto"/>
                <a:ea typeface="Roboto"/>
                <a:cs typeface="Roboto"/>
                <a:sym typeface="Roboto"/>
              </a:rPr>
              <a:t>→ no/low access or skills to go online</a:t>
            </a:r>
            <a:endParaRPr sz="1800">
              <a:solidFill>
                <a:schemeClr val="lt1"/>
              </a:solidFill>
              <a:latin typeface="Roboto"/>
              <a:ea typeface="Roboto"/>
              <a:cs typeface="Roboto"/>
              <a:sym typeface="Roboto"/>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8" name="Google Shape;418;p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73763"/>
                </a:solidFill>
              </a:rPr>
              <a:t>Presenting during a meeting</a:t>
            </a:r>
            <a:endParaRPr>
              <a:solidFill>
                <a:srgbClr val="073763"/>
              </a:solidFill>
            </a:endParaRPr>
          </a:p>
        </p:txBody>
      </p:sp>
      <p:sp>
        <p:nvSpPr>
          <p:cNvPr id="417" name="Google Shape;417;p6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Char char="●"/>
            </a:pPr>
            <a:r>
              <a:rPr lang="en-GB"/>
              <a:t>share your slides at the start of a presentation or in your invite</a:t>
            </a:r>
            <a:endParaRPr/>
          </a:p>
          <a:p>
            <a:pPr marL="457200" lvl="0" indent="-355600" algn="l" rtl="0">
              <a:spcBef>
                <a:spcPts val="0"/>
              </a:spcBef>
              <a:spcAft>
                <a:spcPts val="0"/>
              </a:spcAft>
              <a:buSzPts val="2000"/>
              <a:buChar char="●"/>
            </a:pPr>
            <a:r>
              <a:rPr lang="en-GB"/>
              <a:t>keep content short and simple</a:t>
            </a:r>
            <a:endParaRPr/>
          </a:p>
          <a:p>
            <a:pPr marL="457200" lvl="0" indent="-355600" algn="l" rtl="0">
              <a:spcBef>
                <a:spcPts val="0"/>
              </a:spcBef>
              <a:spcAft>
                <a:spcPts val="0"/>
              </a:spcAft>
              <a:buSzPts val="2000"/>
              <a:buChar char="●"/>
            </a:pPr>
            <a:r>
              <a:rPr lang="en-GB"/>
              <a:t>use plain English, explain jargon and acronyms</a:t>
            </a:r>
            <a:endParaRPr/>
          </a:p>
          <a:p>
            <a:pPr marL="457200" lvl="0" indent="-355600" algn="l" rtl="0">
              <a:spcBef>
                <a:spcPts val="0"/>
              </a:spcBef>
              <a:spcAft>
                <a:spcPts val="0"/>
              </a:spcAft>
              <a:buSzPts val="2000"/>
              <a:buChar char="●"/>
            </a:pPr>
            <a:r>
              <a:rPr lang="en-GB"/>
              <a:t>use a mic, speak facing your audience, camera on if online</a:t>
            </a:r>
            <a:endParaRPr/>
          </a:p>
          <a:p>
            <a:pPr marL="457200" lvl="0" indent="-355600" algn="l" rtl="0">
              <a:spcBef>
                <a:spcPts val="0"/>
              </a:spcBef>
              <a:spcAft>
                <a:spcPts val="0"/>
              </a:spcAft>
              <a:buSzPts val="2000"/>
              <a:buChar char="●"/>
            </a:pPr>
            <a:r>
              <a:rPr lang="en-GB"/>
              <a:t>leave some space at the bottom of your slides </a:t>
            </a:r>
            <a:endParaRPr/>
          </a:p>
          <a:p>
            <a:pPr marL="457200" lvl="0" indent="-355600" algn="l" rtl="0">
              <a:spcBef>
                <a:spcPts val="0"/>
              </a:spcBef>
              <a:spcAft>
                <a:spcPts val="0"/>
              </a:spcAft>
              <a:buSzPts val="2000"/>
              <a:buChar char="●"/>
            </a:pPr>
            <a:r>
              <a:rPr lang="en-GB"/>
              <a:t>describe any image/ diagram, assume at least one person cannot see</a:t>
            </a:r>
            <a:endParaRPr/>
          </a:p>
          <a:p>
            <a:pPr marL="457200" lvl="0" indent="-355600" algn="l" rtl="0">
              <a:spcBef>
                <a:spcPts val="0"/>
              </a:spcBef>
              <a:spcAft>
                <a:spcPts val="0"/>
              </a:spcAft>
              <a:buSzPts val="2000"/>
              <a:buChar char="●"/>
            </a:pPr>
            <a:r>
              <a:rPr lang="en-GB"/>
              <a:t>don’t assume people can read the text on slides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422"/>
        <p:cNvGrpSpPr/>
        <p:nvPr/>
      </p:nvGrpSpPr>
      <p:grpSpPr>
        <a:xfrm>
          <a:off x="0" y="0"/>
          <a:ext cx="0" cy="0"/>
          <a:chOff x="0" y="0"/>
          <a:chExt cx="0" cy="0"/>
        </a:xfrm>
      </p:grpSpPr>
      <p:sp>
        <p:nvSpPr>
          <p:cNvPr id="423" name="Google Shape;423;p6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Clr>
                <a:schemeClr val="dk1"/>
              </a:buClr>
              <a:buSzPts val="1100"/>
              <a:buFont typeface="Arial"/>
              <a:buNone/>
            </a:pPr>
            <a:r>
              <a:rPr lang="en-GB" sz="4800">
                <a:solidFill>
                  <a:srgbClr val="FCFAF7"/>
                </a:solidFill>
              </a:rPr>
              <a:t>To recap: </a:t>
            </a:r>
            <a:endParaRPr sz="4800">
              <a:solidFill>
                <a:srgbClr val="FCFAF7"/>
              </a:solidFill>
            </a:endParaRPr>
          </a:p>
          <a:p>
            <a:pPr marL="0" lvl="0" indent="0" algn="l" rtl="0">
              <a:lnSpc>
                <a:spcPct val="150000"/>
              </a:lnSpc>
              <a:spcBef>
                <a:spcPts val="0"/>
              </a:spcBef>
              <a:spcAft>
                <a:spcPts val="0"/>
              </a:spcAft>
              <a:buClr>
                <a:schemeClr val="dk1"/>
              </a:buClr>
              <a:buSzPts val="1100"/>
              <a:buFont typeface="Arial"/>
              <a:buNone/>
            </a:pPr>
            <a:r>
              <a:rPr lang="en-GB">
                <a:solidFill>
                  <a:srgbClr val="FCFAF7"/>
                </a:solidFill>
              </a:rPr>
              <a:t>We need to change our perspective</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30" name="Google Shape;430;p64"/>
          <p:cNvSpPr txBox="1">
            <a:spLocks noGrp="1"/>
          </p:cNvSpPr>
          <p:nvPr>
            <p:ph type="title"/>
          </p:nvPr>
        </p:nvSpPr>
        <p:spPr>
          <a:xfrm>
            <a:off x="311700" y="227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434343"/>
                </a:solidFill>
              </a:rPr>
              <a:t>To Accessibility and beyond!</a:t>
            </a:r>
            <a:endParaRPr>
              <a:solidFill>
                <a:srgbClr val="434343"/>
              </a:solidFill>
            </a:endParaRPr>
          </a:p>
        </p:txBody>
      </p:sp>
      <p:sp>
        <p:nvSpPr>
          <p:cNvPr id="428" name="Google Shape;428;p64">
            <a:extLst>
              <a:ext uri="{C183D7F6-B498-43B3-948B-1728B52AA6E4}">
                <adec:decorative xmlns:adec="http://schemas.microsoft.com/office/drawing/2017/decorative" val="1"/>
              </a:ext>
            </a:extLst>
          </p:cNvPr>
          <p:cNvSpPr/>
          <p:nvPr/>
        </p:nvSpPr>
        <p:spPr>
          <a:xfrm>
            <a:off x="433925" y="920750"/>
            <a:ext cx="8255100" cy="4000500"/>
          </a:xfrm>
          <a:prstGeom prst="roundRect">
            <a:avLst>
              <a:gd name="adj" fmla="val 8707"/>
            </a:avLst>
          </a:prstGeom>
          <a:solidFill>
            <a:srgbClr val="CFE2F3"/>
          </a:solidFill>
          <a:ln w="9525" cap="flat" cmpd="sng">
            <a:solidFill>
              <a:srgbClr val="434343"/>
            </a:solidFill>
            <a:prstDash val="dot"/>
            <a:round/>
            <a:headEnd type="none" w="sm" len="sm"/>
            <a:tailEnd type="none" w="sm" len="sm"/>
          </a:ln>
        </p:spPr>
        <p:txBody>
          <a:bodyPr spcFirstLastPara="1" wrap="square" lIns="91425" tIns="91425" rIns="91425" bIns="91425" anchor="b" anchorCtr="0">
            <a:noAutofit/>
          </a:bodyPr>
          <a:lstStyle/>
          <a:p>
            <a:pPr marL="2743200" lvl="0" indent="457200" algn="ctr" rtl="0">
              <a:spcBef>
                <a:spcPts val="0"/>
              </a:spcBef>
              <a:spcAft>
                <a:spcPts val="0"/>
              </a:spcAft>
              <a:buNone/>
            </a:pPr>
            <a:r>
              <a:rPr lang="en-GB" sz="2600">
                <a:solidFill>
                  <a:srgbClr val="073763"/>
                </a:solidFill>
                <a:latin typeface="Roboto Black"/>
                <a:ea typeface="Roboto Black"/>
                <a:cs typeface="Roboto Black"/>
                <a:sym typeface="Roboto Black"/>
              </a:rPr>
              <a:t>Circumstances</a:t>
            </a:r>
            <a:endParaRPr sz="2600">
              <a:solidFill>
                <a:srgbClr val="073763"/>
              </a:solidFill>
              <a:latin typeface="Roboto Black"/>
              <a:ea typeface="Roboto Black"/>
              <a:cs typeface="Roboto Black"/>
              <a:sym typeface="Roboto Black"/>
            </a:endParaRPr>
          </a:p>
        </p:txBody>
      </p:sp>
      <p:sp>
        <p:nvSpPr>
          <p:cNvPr id="429" name="Google Shape;429;p64">
            <a:extLst>
              <a:ext uri="{C183D7F6-B498-43B3-948B-1728B52AA6E4}">
                <adec:decorative xmlns:adec="http://schemas.microsoft.com/office/drawing/2017/decorative" val="1"/>
              </a:ext>
            </a:extLst>
          </p:cNvPr>
          <p:cNvSpPr/>
          <p:nvPr/>
        </p:nvSpPr>
        <p:spPr>
          <a:xfrm>
            <a:off x="851450" y="1025750"/>
            <a:ext cx="3780000" cy="3780000"/>
          </a:xfrm>
          <a:prstGeom prst="ellipse">
            <a:avLst/>
          </a:prstGeom>
          <a:solidFill>
            <a:srgbClr val="33333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2400">
              <a:solidFill>
                <a:schemeClr val="lt1"/>
              </a:solidFill>
              <a:latin typeface="Roboto Black"/>
              <a:ea typeface="Roboto Black"/>
              <a:cs typeface="Roboto Black"/>
              <a:sym typeface="Roboto Black"/>
            </a:endParaRPr>
          </a:p>
          <a:p>
            <a:pPr marL="0" lvl="0" indent="0" algn="ctr" rtl="0">
              <a:spcBef>
                <a:spcPts val="0"/>
              </a:spcBef>
              <a:spcAft>
                <a:spcPts val="0"/>
              </a:spcAft>
              <a:buNone/>
            </a:pPr>
            <a:r>
              <a:rPr lang="en-GB" sz="2400">
                <a:solidFill>
                  <a:schemeClr val="lt1"/>
                </a:solidFill>
                <a:latin typeface="Roboto Black"/>
                <a:ea typeface="Roboto Black"/>
                <a:cs typeface="Roboto Black"/>
                <a:sym typeface="Roboto Black"/>
              </a:rPr>
              <a:t>Identity</a:t>
            </a:r>
            <a:endParaRPr sz="2400">
              <a:solidFill>
                <a:schemeClr val="lt1"/>
              </a:solidFill>
              <a:latin typeface="Roboto Black"/>
              <a:ea typeface="Roboto Black"/>
              <a:cs typeface="Roboto Black"/>
              <a:sym typeface="Roboto Black"/>
            </a:endParaRPr>
          </a:p>
        </p:txBody>
      </p:sp>
      <p:sp>
        <p:nvSpPr>
          <p:cNvPr id="431" name="Google Shape;431;p64">
            <a:extLst>
              <a:ext uri="{C183D7F6-B498-43B3-948B-1728B52AA6E4}">
                <adec:decorative xmlns:adec="http://schemas.microsoft.com/office/drawing/2017/decorative" val="1"/>
              </a:ext>
            </a:extLst>
          </p:cNvPr>
          <p:cNvSpPr/>
          <p:nvPr/>
        </p:nvSpPr>
        <p:spPr>
          <a:xfrm>
            <a:off x="983500" y="2648100"/>
            <a:ext cx="2391600" cy="949800"/>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dk1"/>
                </a:solidFill>
                <a:latin typeface="Roboto Black"/>
                <a:ea typeface="Roboto Black"/>
                <a:cs typeface="Roboto Black"/>
                <a:sym typeface="Roboto Black"/>
              </a:rPr>
              <a:t>Accessibility</a:t>
            </a:r>
            <a:endParaRPr sz="1800">
              <a:solidFill>
                <a:schemeClr val="dk1"/>
              </a:solidFill>
              <a:latin typeface="Roboto Black"/>
              <a:ea typeface="Roboto Black"/>
              <a:cs typeface="Roboto Black"/>
              <a:sym typeface="Roboto Black"/>
            </a:endParaRPr>
          </a:p>
        </p:txBody>
      </p:sp>
      <p:sp>
        <p:nvSpPr>
          <p:cNvPr id="432" name="Google Shape;432;p64">
            <a:extLst>
              <a:ext uri="{C183D7F6-B498-43B3-948B-1728B52AA6E4}">
                <adec:decorative xmlns:adec="http://schemas.microsoft.com/office/drawing/2017/decorative" val="1"/>
              </a:ext>
            </a:extLst>
          </p:cNvPr>
          <p:cNvSpPr/>
          <p:nvPr/>
        </p:nvSpPr>
        <p:spPr>
          <a:xfrm>
            <a:off x="1544425" y="3366925"/>
            <a:ext cx="2763000" cy="572700"/>
          </a:xfrm>
          <a:prstGeom prst="ellipse">
            <a:avLst/>
          </a:prstGeom>
          <a:solidFill>
            <a:srgbClr val="FF99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latin typeface="Roboto Black"/>
                <a:ea typeface="Roboto Black"/>
                <a:cs typeface="Roboto Black"/>
                <a:sym typeface="Roboto Black"/>
              </a:rPr>
              <a:t>Neurodiversity</a:t>
            </a:r>
            <a:endParaRPr sz="1800">
              <a:latin typeface="Roboto Black"/>
              <a:ea typeface="Roboto Black"/>
              <a:cs typeface="Roboto Black"/>
              <a:sym typeface="Roboto Black"/>
            </a:endParaRPr>
          </a:p>
        </p:txBody>
      </p:sp>
      <p:sp>
        <p:nvSpPr>
          <p:cNvPr id="433" name="Google Shape;433;p64">
            <a:extLst>
              <a:ext uri="{C183D7F6-B498-43B3-948B-1728B52AA6E4}">
                <adec:decorative xmlns:adec="http://schemas.microsoft.com/office/drawing/2017/decorative" val="1"/>
              </a:ext>
            </a:extLst>
          </p:cNvPr>
          <p:cNvSpPr/>
          <p:nvPr/>
        </p:nvSpPr>
        <p:spPr>
          <a:xfrm>
            <a:off x="5183750" y="2327125"/>
            <a:ext cx="2763000" cy="1039800"/>
          </a:xfrm>
          <a:prstGeom prst="ellipse">
            <a:avLst/>
          </a:prstGeom>
          <a:solidFill>
            <a:srgbClr val="07376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lt1"/>
                </a:solidFill>
                <a:latin typeface="Roboto Black"/>
                <a:ea typeface="Roboto Black"/>
                <a:cs typeface="Roboto Black"/>
                <a:sym typeface="Roboto Black"/>
              </a:rPr>
              <a:t>Digital capability</a:t>
            </a:r>
            <a:endParaRPr sz="1800">
              <a:solidFill>
                <a:schemeClr val="lt1"/>
              </a:solidFill>
              <a:latin typeface="Roboto Black"/>
              <a:ea typeface="Roboto Black"/>
              <a:cs typeface="Roboto Black"/>
              <a:sym typeface="Roboto Black"/>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437"/>
        <p:cNvGrpSpPr/>
        <p:nvPr/>
      </p:nvGrpSpPr>
      <p:grpSpPr>
        <a:xfrm>
          <a:off x="0" y="0"/>
          <a:ext cx="0" cy="0"/>
          <a:chOff x="0" y="0"/>
          <a:chExt cx="0" cy="0"/>
        </a:xfrm>
      </p:grpSpPr>
      <p:sp>
        <p:nvSpPr>
          <p:cNvPr id="438" name="Google Shape;438;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lt1"/>
                </a:solidFill>
              </a:rPr>
              <a:t>Shifting the focus</a:t>
            </a:r>
            <a:endParaRPr dirty="0">
              <a:solidFill>
                <a:schemeClr val="lt1"/>
              </a:solidFill>
            </a:endParaRPr>
          </a:p>
        </p:txBody>
      </p:sp>
      <p:pic>
        <p:nvPicPr>
          <p:cNvPr id="439" name="Google Shape;439;p65" descr="a person"/>
          <p:cNvPicPr preferRelativeResize="0"/>
          <p:nvPr/>
        </p:nvPicPr>
        <p:blipFill>
          <a:blip r:embed="rId3">
            <a:alphaModFix/>
          </a:blip>
          <a:stretch>
            <a:fillRect/>
          </a:stretch>
        </p:blipFill>
        <p:spPr>
          <a:xfrm>
            <a:off x="905700" y="2023500"/>
            <a:ext cx="1678775" cy="1678775"/>
          </a:xfrm>
          <a:prstGeom prst="rect">
            <a:avLst/>
          </a:prstGeom>
          <a:noFill/>
          <a:ln>
            <a:noFill/>
          </a:ln>
        </p:spPr>
      </p:pic>
      <p:sp>
        <p:nvSpPr>
          <p:cNvPr id="441" name="Google Shape;441;p65" descr="an arrow"/>
          <p:cNvSpPr/>
          <p:nvPr/>
        </p:nvSpPr>
        <p:spPr>
          <a:xfrm>
            <a:off x="3332075" y="2517588"/>
            <a:ext cx="857100" cy="690600"/>
          </a:xfrm>
          <a:prstGeom prst="rightArrow">
            <a:avLst>
              <a:gd name="adj1" fmla="val 50000"/>
              <a:gd name="adj2" fmla="val 50000"/>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pic>
        <p:nvPicPr>
          <p:cNvPr id="440" name="Google Shape;440;p65" descr="a barrier"/>
          <p:cNvPicPr preferRelativeResize="0"/>
          <p:nvPr/>
        </p:nvPicPr>
        <p:blipFill>
          <a:blip r:embed="rId4">
            <a:alphaModFix/>
          </a:blip>
          <a:stretch>
            <a:fillRect/>
          </a:stretch>
        </p:blipFill>
        <p:spPr>
          <a:xfrm>
            <a:off x="5732375" y="2291400"/>
            <a:ext cx="1142975" cy="1142975"/>
          </a:xfrm>
          <a:prstGeom prst="rect">
            <a:avLst/>
          </a:prstGeom>
          <a:noFill/>
          <a:ln>
            <a:noFill/>
          </a:ln>
        </p:spPr>
      </p:pic>
      <p:sp>
        <p:nvSpPr>
          <p:cNvPr id="442" name="Google Shape;442;p65"/>
          <p:cNvSpPr txBox="1">
            <a:spLocks noGrp="1"/>
          </p:cNvSpPr>
          <p:nvPr>
            <p:ph type="body" idx="1"/>
          </p:nvPr>
        </p:nvSpPr>
        <p:spPr>
          <a:xfrm>
            <a:off x="311700" y="3771775"/>
            <a:ext cx="8520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dirty="0">
                <a:solidFill>
                  <a:schemeClr val="lt1"/>
                </a:solidFill>
              </a:rPr>
              <a:t>From the individual		          the barriers anyone can face</a:t>
            </a:r>
            <a:endParaRPr sz="2400" b="1" dirty="0">
              <a:solidFill>
                <a:schemeClr val="lt1"/>
              </a:solidFill>
            </a:endParaRPr>
          </a:p>
          <a:p>
            <a:pPr marL="0" lvl="0" indent="0" algn="l" rtl="0">
              <a:spcBef>
                <a:spcPts val="0"/>
              </a:spcBef>
              <a:spcAft>
                <a:spcPts val="0"/>
              </a:spcAft>
              <a:buNone/>
            </a:pPr>
            <a:endParaRPr sz="2400" dirty="0">
              <a:solidFill>
                <a:schemeClr val="lt1"/>
              </a:solidFill>
            </a:endParaRPr>
          </a:p>
          <a:p>
            <a:pPr marL="0" lvl="0" indent="0" algn="l" rtl="0">
              <a:spcBef>
                <a:spcPts val="1200"/>
              </a:spcBef>
              <a:spcAft>
                <a:spcPts val="1200"/>
              </a:spcAft>
              <a:buNone/>
            </a:pPr>
            <a:endParaRPr sz="2400" b="1" dirty="0">
              <a:solidFill>
                <a:schemeClr val="lt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446"/>
        <p:cNvGrpSpPr/>
        <p:nvPr/>
      </p:nvGrpSpPr>
      <p:grpSpPr>
        <a:xfrm>
          <a:off x="0" y="0"/>
          <a:ext cx="0" cy="0"/>
          <a:chOff x="0" y="0"/>
          <a:chExt cx="0" cy="0"/>
        </a:xfrm>
      </p:grpSpPr>
      <p:sp>
        <p:nvSpPr>
          <p:cNvPr id="447" name="Google Shape;447;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lt1"/>
                </a:solidFill>
              </a:rPr>
              <a:t>Shifting the focus with the universal barriers </a:t>
            </a:r>
            <a:endParaRPr dirty="0">
              <a:solidFill>
                <a:schemeClr val="lt1"/>
              </a:solidFill>
            </a:endParaRPr>
          </a:p>
        </p:txBody>
      </p:sp>
      <p:sp>
        <p:nvSpPr>
          <p:cNvPr id="448" name="Google Shape;448;p66"/>
          <p:cNvSpPr txBox="1">
            <a:spLocks noGrp="1"/>
          </p:cNvSpPr>
          <p:nvPr>
            <p:ph type="body" idx="1"/>
          </p:nvPr>
        </p:nvSpPr>
        <p:spPr>
          <a:xfrm>
            <a:off x="311700" y="3771775"/>
            <a:ext cx="8520600"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dirty="0">
                <a:solidFill>
                  <a:schemeClr val="lt1"/>
                </a:solidFill>
              </a:rPr>
              <a:t>From the individual		      </a:t>
            </a:r>
            <a:r>
              <a:rPr lang="en-GB" sz="2400" b="1" strike="sngStrike" dirty="0">
                <a:solidFill>
                  <a:schemeClr val="lt1"/>
                </a:solidFill>
              </a:rPr>
              <a:t>the</a:t>
            </a:r>
            <a:r>
              <a:rPr lang="en-GB" sz="2400" b="1" dirty="0">
                <a:solidFill>
                  <a:schemeClr val="lt1"/>
                </a:solidFill>
              </a:rPr>
              <a:t> barriers anyone can face</a:t>
            </a:r>
            <a:endParaRPr sz="2400" b="1" dirty="0">
              <a:solidFill>
                <a:schemeClr val="lt1"/>
              </a:solidFill>
            </a:endParaRPr>
          </a:p>
          <a:p>
            <a:pPr marL="0" lvl="0" indent="0" algn="l" rtl="0">
              <a:spcBef>
                <a:spcPts val="0"/>
              </a:spcBef>
              <a:spcAft>
                <a:spcPts val="0"/>
              </a:spcAft>
              <a:buNone/>
            </a:pPr>
            <a:endParaRPr sz="2400" dirty="0">
              <a:solidFill>
                <a:schemeClr val="lt1"/>
              </a:solidFill>
            </a:endParaRPr>
          </a:p>
          <a:p>
            <a:pPr marL="0" lvl="0" indent="0" algn="l" rtl="0">
              <a:spcBef>
                <a:spcPts val="1200"/>
              </a:spcBef>
              <a:spcAft>
                <a:spcPts val="1200"/>
              </a:spcAft>
              <a:buNone/>
            </a:pPr>
            <a:endParaRPr sz="2400" b="1" dirty="0">
              <a:solidFill>
                <a:schemeClr val="lt1"/>
              </a:solidFill>
            </a:endParaRPr>
          </a:p>
        </p:txBody>
      </p:sp>
      <p:pic>
        <p:nvPicPr>
          <p:cNvPr id="449" name="Google Shape;449;p66" descr="a person"/>
          <p:cNvPicPr preferRelativeResize="0"/>
          <p:nvPr/>
        </p:nvPicPr>
        <p:blipFill>
          <a:blip r:embed="rId3">
            <a:alphaModFix/>
          </a:blip>
          <a:stretch>
            <a:fillRect/>
          </a:stretch>
        </p:blipFill>
        <p:spPr>
          <a:xfrm>
            <a:off x="905700" y="2023500"/>
            <a:ext cx="1678775" cy="1678775"/>
          </a:xfrm>
          <a:prstGeom prst="rect">
            <a:avLst/>
          </a:prstGeom>
          <a:noFill/>
          <a:ln>
            <a:noFill/>
          </a:ln>
        </p:spPr>
      </p:pic>
      <p:sp>
        <p:nvSpPr>
          <p:cNvPr id="450" name="Google Shape;450;p66" descr="an arrow"/>
          <p:cNvSpPr/>
          <p:nvPr/>
        </p:nvSpPr>
        <p:spPr>
          <a:xfrm>
            <a:off x="3107950" y="2517575"/>
            <a:ext cx="857100" cy="690600"/>
          </a:xfrm>
          <a:prstGeom prst="rightArrow">
            <a:avLst>
              <a:gd name="adj1" fmla="val 50000"/>
              <a:gd name="adj2" fmla="val 50000"/>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62" name="Google Shape;462;p66"/>
          <p:cNvSpPr txBox="1">
            <a:spLocks noGrp="1"/>
          </p:cNvSpPr>
          <p:nvPr>
            <p:ph type="body" idx="1"/>
          </p:nvPr>
        </p:nvSpPr>
        <p:spPr>
          <a:xfrm>
            <a:off x="4127500" y="3338275"/>
            <a:ext cx="2339700" cy="433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dirty="0">
                <a:solidFill>
                  <a:srgbClr val="FF9900"/>
                </a:solidFill>
              </a:rPr>
              <a:t>11 universal</a:t>
            </a:r>
            <a:endParaRPr sz="2400" b="1" dirty="0">
              <a:solidFill>
                <a:srgbClr val="FF9900"/>
              </a:solidFill>
            </a:endParaRPr>
          </a:p>
          <a:p>
            <a:pPr marL="0" lvl="0" indent="0" algn="l" rtl="0">
              <a:spcBef>
                <a:spcPts val="0"/>
              </a:spcBef>
              <a:spcAft>
                <a:spcPts val="0"/>
              </a:spcAft>
              <a:buNone/>
            </a:pPr>
            <a:endParaRPr sz="2400" dirty="0">
              <a:solidFill>
                <a:srgbClr val="FF9900"/>
              </a:solidFill>
            </a:endParaRPr>
          </a:p>
          <a:p>
            <a:pPr marL="0" lvl="0" indent="0" algn="l" rtl="0">
              <a:spcBef>
                <a:spcPts val="1200"/>
              </a:spcBef>
              <a:spcAft>
                <a:spcPts val="1200"/>
              </a:spcAft>
              <a:buNone/>
            </a:pPr>
            <a:endParaRPr sz="2400" b="1" dirty="0">
              <a:solidFill>
                <a:srgbClr val="FF9900"/>
              </a:solidFill>
            </a:endParaRPr>
          </a:p>
        </p:txBody>
      </p:sp>
      <p:sp>
        <p:nvSpPr>
          <p:cNvPr id="451" name="Google Shape;451;p66">
            <a:extLst>
              <a:ext uri="{C183D7F6-B498-43B3-948B-1728B52AA6E4}">
                <adec:decorative xmlns:adec="http://schemas.microsoft.com/office/drawing/2017/decorative" val="1"/>
              </a:ext>
            </a:extLst>
          </p:cNvPr>
          <p:cNvSpPr/>
          <p:nvPr/>
        </p:nvSpPr>
        <p:spPr>
          <a:xfrm>
            <a:off x="5067325" y="1193997"/>
            <a:ext cx="11907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Access</a:t>
            </a:r>
            <a:endParaRPr b="1">
              <a:solidFill>
                <a:srgbClr val="073763"/>
              </a:solidFill>
              <a:latin typeface="Roboto"/>
              <a:ea typeface="Roboto"/>
              <a:cs typeface="Roboto"/>
              <a:sym typeface="Roboto"/>
            </a:endParaRPr>
          </a:p>
        </p:txBody>
      </p:sp>
      <p:sp>
        <p:nvSpPr>
          <p:cNvPr id="452" name="Google Shape;452;p66">
            <a:extLst>
              <a:ext uri="{C183D7F6-B498-43B3-948B-1728B52AA6E4}">
                <adec:decorative xmlns:adec="http://schemas.microsoft.com/office/drawing/2017/decorative" val="1"/>
              </a:ext>
            </a:extLst>
          </p:cNvPr>
          <p:cNvSpPr/>
          <p:nvPr/>
        </p:nvSpPr>
        <p:spPr>
          <a:xfrm>
            <a:off x="6392351" y="2467100"/>
            <a:ext cx="17520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Emotional state</a:t>
            </a:r>
            <a:endParaRPr b="1">
              <a:solidFill>
                <a:srgbClr val="073763"/>
              </a:solidFill>
              <a:latin typeface="Roboto"/>
              <a:ea typeface="Roboto"/>
              <a:cs typeface="Roboto"/>
              <a:sym typeface="Roboto"/>
            </a:endParaRPr>
          </a:p>
        </p:txBody>
      </p:sp>
      <p:sp>
        <p:nvSpPr>
          <p:cNvPr id="453" name="Google Shape;453;p66">
            <a:extLst>
              <a:ext uri="{C183D7F6-B498-43B3-948B-1728B52AA6E4}">
                <adec:decorative xmlns:adec="http://schemas.microsoft.com/office/drawing/2017/decorative" val="1"/>
              </a:ext>
            </a:extLst>
          </p:cNvPr>
          <p:cNvSpPr/>
          <p:nvPr/>
        </p:nvSpPr>
        <p:spPr>
          <a:xfrm>
            <a:off x="6392350" y="1197097"/>
            <a:ext cx="17520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Awareness</a:t>
            </a:r>
            <a:endParaRPr b="1">
              <a:solidFill>
                <a:srgbClr val="073763"/>
              </a:solidFill>
              <a:latin typeface="Roboto"/>
              <a:ea typeface="Roboto"/>
              <a:cs typeface="Roboto"/>
              <a:sym typeface="Roboto"/>
            </a:endParaRPr>
          </a:p>
        </p:txBody>
      </p:sp>
      <p:sp>
        <p:nvSpPr>
          <p:cNvPr id="454" name="Google Shape;454;p66">
            <a:extLst>
              <a:ext uri="{C183D7F6-B498-43B3-948B-1728B52AA6E4}">
                <adec:decorative xmlns:adec="http://schemas.microsoft.com/office/drawing/2017/decorative" val="1"/>
              </a:ext>
            </a:extLst>
          </p:cNvPr>
          <p:cNvSpPr/>
          <p:nvPr/>
        </p:nvSpPr>
        <p:spPr>
          <a:xfrm>
            <a:off x="6392351" y="2886316"/>
            <a:ext cx="17520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Enthusiasm</a:t>
            </a:r>
            <a:endParaRPr b="1">
              <a:solidFill>
                <a:srgbClr val="073763"/>
              </a:solidFill>
              <a:latin typeface="Roboto"/>
              <a:ea typeface="Roboto"/>
              <a:cs typeface="Roboto"/>
              <a:sym typeface="Roboto"/>
            </a:endParaRPr>
          </a:p>
        </p:txBody>
      </p:sp>
      <p:sp>
        <p:nvSpPr>
          <p:cNvPr id="455" name="Google Shape;455;p66">
            <a:extLst>
              <a:ext uri="{C183D7F6-B498-43B3-948B-1728B52AA6E4}">
                <adec:decorative xmlns:adec="http://schemas.microsoft.com/office/drawing/2017/decorative" val="1"/>
              </a:ext>
            </a:extLst>
          </p:cNvPr>
          <p:cNvSpPr/>
          <p:nvPr/>
        </p:nvSpPr>
        <p:spPr>
          <a:xfrm>
            <a:off x="5067327" y="1613187"/>
            <a:ext cx="11907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Finance</a:t>
            </a:r>
            <a:endParaRPr b="1">
              <a:solidFill>
                <a:srgbClr val="073763"/>
              </a:solidFill>
              <a:latin typeface="Roboto"/>
              <a:ea typeface="Roboto"/>
              <a:cs typeface="Roboto"/>
              <a:sym typeface="Roboto"/>
            </a:endParaRPr>
          </a:p>
        </p:txBody>
      </p:sp>
      <p:sp>
        <p:nvSpPr>
          <p:cNvPr id="456" name="Google Shape;456;p66">
            <a:extLst>
              <a:ext uri="{C183D7F6-B498-43B3-948B-1728B52AA6E4}">
                <adec:decorative xmlns:adec="http://schemas.microsoft.com/office/drawing/2017/decorative" val="1"/>
              </a:ext>
            </a:extLst>
          </p:cNvPr>
          <p:cNvSpPr/>
          <p:nvPr/>
        </p:nvSpPr>
        <p:spPr>
          <a:xfrm>
            <a:off x="6392350" y="1616313"/>
            <a:ext cx="17520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Comprehension</a:t>
            </a:r>
            <a:endParaRPr b="1">
              <a:solidFill>
                <a:srgbClr val="073763"/>
              </a:solidFill>
              <a:latin typeface="Roboto"/>
              <a:ea typeface="Roboto"/>
              <a:cs typeface="Roboto"/>
              <a:sym typeface="Roboto"/>
            </a:endParaRPr>
          </a:p>
        </p:txBody>
      </p:sp>
      <p:sp>
        <p:nvSpPr>
          <p:cNvPr id="457" name="Google Shape;457;p66">
            <a:extLst>
              <a:ext uri="{C183D7F6-B498-43B3-948B-1728B52AA6E4}">
                <adec:decorative xmlns:adec="http://schemas.microsoft.com/office/drawing/2017/decorative" val="1"/>
              </a:ext>
            </a:extLst>
          </p:cNvPr>
          <p:cNvSpPr/>
          <p:nvPr/>
        </p:nvSpPr>
        <p:spPr>
          <a:xfrm>
            <a:off x="5067326" y="2877022"/>
            <a:ext cx="11907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Evidence</a:t>
            </a:r>
            <a:endParaRPr b="1">
              <a:solidFill>
                <a:srgbClr val="073763"/>
              </a:solidFill>
              <a:latin typeface="Roboto"/>
              <a:ea typeface="Roboto"/>
              <a:cs typeface="Roboto"/>
              <a:sym typeface="Roboto"/>
            </a:endParaRPr>
          </a:p>
        </p:txBody>
      </p:sp>
      <p:sp>
        <p:nvSpPr>
          <p:cNvPr id="458" name="Google Shape;458;p66">
            <a:extLst>
              <a:ext uri="{C183D7F6-B498-43B3-948B-1728B52AA6E4}">
                <adec:decorative xmlns:adec="http://schemas.microsoft.com/office/drawing/2017/decorative" val="1"/>
              </a:ext>
            </a:extLst>
          </p:cNvPr>
          <p:cNvSpPr/>
          <p:nvPr/>
        </p:nvSpPr>
        <p:spPr>
          <a:xfrm>
            <a:off x="6392350" y="3305547"/>
            <a:ext cx="1752000" cy="4335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rgbClr val="073763"/>
                </a:solidFill>
                <a:latin typeface="Roboto"/>
                <a:ea typeface="Roboto"/>
                <a:cs typeface="Roboto"/>
                <a:sym typeface="Roboto"/>
              </a:rPr>
              <a:t>Interface &amp; interactions skills</a:t>
            </a:r>
            <a:endParaRPr sz="1200" b="1">
              <a:solidFill>
                <a:srgbClr val="073763"/>
              </a:solidFill>
              <a:latin typeface="Roboto"/>
              <a:ea typeface="Roboto"/>
              <a:cs typeface="Roboto"/>
              <a:sym typeface="Roboto"/>
            </a:endParaRPr>
          </a:p>
        </p:txBody>
      </p:sp>
      <p:sp>
        <p:nvSpPr>
          <p:cNvPr id="459" name="Google Shape;459;p66">
            <a:extLst>
              <a:ext uri="{C183D7F6-B498-43B3-948B-1728B52AA6E4}">
                <adec:decorative xmlns:adec="http://schemas.microsoft.com/office/drawing/2017/decorative" val="1"/>
              </a:ext>
            </a:extLst>
          </p:cNvPr>
          <p:cNvSpPr/>
          <p:nvPr/>
        </p:nvSpPr>
        <p:spPr>
          <a:xfrm>
            <a:off x="6392350" y="2035529"/>
            <a:ext cx="17520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Self-confidence</a:t>
            </a:r>
            <a:endParaRPr b="1">
              <a:solidFill>
                <a:srgbClr val="073763"/>
              </a:solidFill>
              <a:latin typeface="Roboto"/>
              <a:ea typeface="Roboto"/>
              <a:cs typeface="Roboto"/>
              <a:sym typeface="Roboto"/>
            </a:endParaRPr>
          </a:p>
        </p:txBody>
      </p:sp>
      <p:sp>
        <p:nvSpPr>
          <p:cNvPr id="460" name="Google Shape;460;p66">
            <a:extLst>
              <a:ext uri="{C183D7F6-B498-43B3-948B-1728B52AA6E4}">
                <adec:decorative xmlns:adec="http://schemas.microsoft.com/office/drawing/2017/decorative" val="1"/>
              </a:ext>
            </a:extLst>
          </p:cNvPr>
          <p:cNvSpPr/>
          <p:nvPr/>
        </p:nvSpPr>
        <p:spPr>
          <a:xfrm>
            <a:off x="5067326" y="2457805"/>
            <a:ext cx="11907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Time</a:t>
            </a:r>
            <a:endParaRPr b="1">
              <a:solidFill>
                <a:srgbClr val="073763"/>
              </a:solidFill>
              <a:latin typeface="Roboto"/>
              <a:ea typeface="Roboto"/>
              <a:cs typeface="Roboto"/>
              <a:sym typeface="Roboto"/>
            </a:endParaRPr>
          </a:p>
        </p:txBody>
      </p:sp>
      <p:sp>
        <p:nvSpPr>
          <p:cNvPr id="461" name="Google Shape;461;p66">
            <a:extLst>
              <a:ext uri="{C183D7F6-B498-43B3-948B-1728B52AA6E4}">
                <adec:decorative xmlns:adec="http://schemas.microsoft.com/office/drawing/2017/decorative" val="1"/>
              </a:ext>
            </a:extLst>
          </p:cNvPr>
          <p:cNvSpPr/>
          <p:nvPr/>
        </p:nvSpPr>
        <p:spPr>
          <a:xfrm>
            <a:off x="5067327" y="2032408"/>
            <a:ext cx="1190700" cy="335700"/>
          </a:xfrm>
          <a:prstGeom prst="roundRect">
            <a:avLst>
              <a:gd name="adj" fmla="val 16667"/>
            </a:avLst>
          </a:prstGeom>
          <a:solidFill>
            <a:srgbClr val="CFE2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73763"/>
                </a:solidFill>
                <a:latin typeface="Roboto"/>
                <a:ea typeface="Roboto"/>
                <a:cs typeface="Roboto"/>
                <a:sym typeface="Roboto"/>
              </a:rPr>
              <a:t>Trust</a:t>
            </a:r>
            <a:endParaRPr b="1">
              <a:solidFill>
                <a:srgbClr val="073763"/>
              </a:solidFill>
              <a:latin typeface="Roboto"/>
              <a:ea typeface="Roboto"/>
              <a:cs typeface="Roboto"/>
              <a:sym typeface="Roboto"/>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9" name="Google Shape;469;p67"/>
          <p:cNvSpPr txBox="1">
            <a:spLocks noGrp="1"/>
          </p:cNvSpPr>
          <p:nvPr>
            <p:ph type="title"/>
          </p:nvPr>
        </p:nvSpPr>
        <p:spPr>
          <a:xfrm>
            <a:off x="311700" y="227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434343"/>
                </a:solidFill>
              </a:rPr>
              <a:t>Inclusion for our users and beyond too</a:t>
            </a:r>
            <a:endParaRPr>
              <a:solidFill>
                <a:srgbClr val="434343"/>
              </a:solidFill>
            </a:endParaRPr>
          </a:p>
        </p:txBody>
      </p:sp>
      <p:sp>
        <p:nvSpPr>
          <p:cNvPr id="467" name="Google Shape;467;p67">
            <a:extLst>
              <a:ext uri="{C183D7F6-B498-43B3-948B-1728B52AA6E4}">
                <adec:decorative xmlns:adec="http://schemas.microsoft.com/office/drawing/2017/decorative" val="1"/>
              </a:ext>
            </a:extLst>
          </p:cNvPr>
          <p:cNvSpPr/>
          <p:nvPr/>
        </p:nvSpPr>
        <p:spPr>
          <a:xfrm>
            <a:off x="444450" y="915500"/>
            <a:ext cx="8255100" cy="4000500"/>
          </a:xfrm>
          <a:prstGeom prst="roundRect">
            <a:avLst>
              <a:gd name="adj" fmla="val 8707"/>
            </a:avLst>
          </a:prstGeom>
          <a:solidFill>
            <a:srgbClr val="CFE2F3"/>
          </a:solidFill>
          <a:ln w="9525" cap="flat" cmpd="sng">
            <a:solidFill>
              <a:srgbClr val="434343"/>
            </a:solidFill>
            <a:prstDash val="dot"/>
            <a:round/>
            <a:headEnd type="none" w="sm" len="sm"/>
            <a:tailEnd type="none" w="sm" len="sm"/>
          </a:ln>
        </p:spPr>
        <p:txBody>
          <a:bodyPr spcFirstLastPara="1" wrap="square" lIns="91425" tIns="91425" rIns="91425" bIns="91425" anchor="ctr" anchorCtr="0">
            <a:noAutofit/>
          </a:bodyPr>
          <a:lstStyle/>
          <a:p>
            <a:pPr marL="5029200" lvl="0" indent="457200" algn="ctr" rtl="0">
              <a:spcBef>
                <a:spcPts val="0"/>
              </a:spcBef>
              <a:spcAft>
                <a:spcPts val="0"/>
              </a:spcAft>
              <a:buNone/>
            </a:pPr>
            <a:endParaRPr sz="3000" b="1" dirty="0">
              <a:solidFill>
                <a:srgbClr val="073763"/>
              </a:solidFill>
              <a:latin typeface="Roboto"/>
              <a:ea typeface="Roboto"/>
              <a:cs typeface="Roboto"/>
              <a:sym typeface="Roboto"/>
            </a:endParaRPr>
          </a:p>
          <a:p>
            <a:pPr marL="5029200" lvl="0" indent="457200" algn="ctr" rtl="0">
              <a:spcBef>
                <a:spcPts val="0"/>
              </a:spcBef>
              <a:spcAft>
                <a:spcPts val="0"/>
              </a:spcAft>
              <a:buNone/>
            </a:pPr>
            <a:endParaRPr sz="3000" b="1" dirty="0">
              <a:solidFill>
                <a:srgbClr val="073763"/>
              </a:solidFill>
              <a:latin typeface="Roboto"/>
              <a:ea typeface="Roboto"/>
              <a:cs typeface="Roboto"/>
              <a:sym typeface="Roboto"/>
            </a:endParaRPr>
          </a:p>
          <a:p>
            <a:pPr marL="5029200" lvl="0" indent="457200" algn="ctr" rtl="0">
              <a:spcBef>
                <a:spcPts val="0"/>
              </a:spcBef>
              <a:spcAft>
                <a:spcPts val="0"/>
              </a:spcAft>
              <a:buNone/>
            </a:pPr>
            <a:endParaRPr sz="3000" b="1" dirty="0">
              <a:solidFill>
                <a:srgbClr val="073763"/>
              </a:solidFill>
              <a:latin typeface="Roboto"/>
              <a:ea typeface="Roboto"/>
              <a:cs typeface="Roboto"/>
              <a:sym typeface="Roboto"/>
            </a:endParaRPr>
          </a:p>
          <a:p>
            <a:pPr marL="5029200" lvl="0" indent="457200" algn="ctr" rtl="0">
              <a:spcBef>
                <a:spcPts val="0"/>
              </a:spcBef>
              <a:spcAft>
                <a:spcPts val="0"/>
              </a:spcAft>
              <a:buNone/>
            </a:pPr>
            <a:r>
              <a:rPr lang="en-GB" sz="3000" b="1" dirty="0">
                <a:solidFill>
                  <a:srgbClr val="073763"/>
                </a:solidFill>
                <a:latin typeface="Roboto"/>
                <a:ea typeface="Roboto"/>
                <a:cs typeface="Roboto"/>
                <a:sym typeface="Roboto"/>
              </a:rPr>
              <a:t>your users</a:t>
            </a:r>
            <a:endParaRPr sz="3000" b="1" dirty="0">
              <a:solidFill>
                <a:srgbClr val="073763"/>
              </a:solidFill>
              <a:latin typeface="Roboto"/>
              <a:ea typeface="Roboto"/>
              <a:cs typeface="Roboto"/>
              <a:sym typeface="Roboto"/>
            </a:endParaRPr>
          </a:p>
        </p:txBody>
      </p:sp>
      <p:sp>
        <p:nvSpPr>
          <p:cNvPr id="468" name="Google Shape;468;p67">
            <a:extLst>
              <a:ext uri="{C183D7F6-B498-43B3-948B-1728B52AA6E4}">
                <adec:decorative xmlns:adec="http://schemas.microsoft.com/office/drawing/2017/decorative" val="1"/>
              </a:ext>
            </a:extLst>
          </p:cNvPr>
          <p:cNvSpPr/>
          <p:nvPr/>
        </p:nvSpPr>
        <p:spPr>
          <a:xfrm>
            <a:off x="787950" y="1259000"/>
            <a:ext cx="5223300" cy="3492900"/>
          </a:xfrm>
          <a:prstGeom prst="ellipse">
            <a:avLst/>
          </a:prstGeom>
          <a:solidFill>
            <a:srgbClr val="33333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000" b="1" dirty="0">
                <a:solidFill>
                  <a:schemeClr val="lt1"/>
                </a:solidFill>
                <a:latin typeface="Roboto"/>
                <a:ea typeface="Roboto"/>
                <a:cs typeface="Roboto"/>
                <a:sym typeface="Roboto"/>
              </a:rPr>
              <a:t>your stakeholders</a:t>
            </a:r>
            <a:endParaRPr sz="3000" b="1" dirty="0">
              <a:solidFill>
                <a:schemeClr val="lt1"/>
              </a:solidFill>
              <a:latin typeface="Roboto"/>
              <a:ea typeface="Roboto"/>
              <a:cs typeface="Roboto"/>
              <a:sym typeface="Roboto"/>
            </a:endParaRPr>
          </a:p>
          <a:p>
            <a:pPr marL="0" lvl="0" indent="0" algn="ctr" rtl="0">
              <a:spcBef>
                <a:spcPts val="0"/>
              </a:spcBef>
              <a:spcAft>
                <a:spcPts val="0"/>
              </a:spcAft>
              <a:buNone/>
            </a:pPr>
            <a:endParaRPr sz="3000" b="1" dirty="0">
              <a:solidFill>
                <a:schemeClr val="lt1"/>
              </a:solidFill>
              <a:latin typeface="Roboto"/>
              <a:ea typeface="Roboto"/>
              <a:cs typeface="Roboto"/>
              <a:sym typeface="Roboto"/>
            </a:endParaRPr>
          </a:p>
          <a:p>
            <a:pPr marL="0" lvl="0" indent="0" algn="l" rtl="0">
              <a:spcBef>
                <a:spcPts val="0"/>
              </a:spcBef>
              <a:spcAft>
                <a:spcPts val="0"/>
              </a:spcAft>
              <a:buNone/>
            </a:pPr>
            <a:endParaRPr sz="3000" b="1" dirty="0">
              <a:solidFill>
                <a:schemeClr val="lt1"/>
              </a:solidFill>
              <a:latin typeface="Roboto"/>
              <a:ea typeface="Roboto"/>
              <a:cs typeface="Roboto"/>
              <a:sym typeface="Roboto"/>
            </a:endParaRPr>
          </a:p>
        </p:txBody>
      </p:sp>
      <p:sp>
        <p:nvSpPr>
          <p:cNvPr id="470" name="Google Shape;470;p67">
            <a:extLst>
              <a:ext uri="{C183D7F6-B498-43B3-948B-1728B52AA6E4}">
                <adec:decorative xmlns:adec="http://schemas.microsoft.com/office/drawing/2017/decorative" val="1"/>
              </a:ext>
            </a:extLst>
          </p:cNvPr>
          <p:cNvSpPr/>
          <p:nvPr/>
        </p:nvSpPr>
        <p:spPr>
          <a:xfrm>
            <a:off x="2499600" y="2836325"/>
            <a:ext cx="1800000" cy="1800000"/>
          </a:xfrm>
          <a:prstGeom prst="ellipse">
            <a:avLst/>
          </a:prstGeom>
          <a:solidFill>
            <a:srgbClr val="FF99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b="1" dirty="0">
                <a:solidFill>
                  <a:schemeClr val="lt1"/>
                </a:solidFill>
                <a:latin typeface="Roboto"/>
                <a:ea typeface="Roboto"/>
                <a:cs typeface="Roboto"/>
                <a:sym typeface="Roboto"/>
              </a:rPr>
              <a:t>your team</a:t>
            </a:r>
            <a:endParaRPr sz="3000" b="1" dirty="0">
              <a:solidFill>
                <a:schemeClr val="lt1"/>
              </a:solidFill>
              <a:latin typeface="Roboto"/>
              <a:ea typeface="Roboto"/>
              <a:cs typeface="Roboto"/>
              <a:sym typeface="Roboto"/>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474"/>
        <p:cNvGrpSpPr/>
        <p:nvPr/>
      </p:nvGrpSpPr>
      <p:grpSpPr>
        <a:xfrm>
          <a:off x="0" y="0"/>
          <a:ext cx="0" cy="0"/>
          <a:chOff x="0" y="0"/>
          <a:chExt cx="0" cy="0"/>
        </a:xfrm>
      </p:grpSpPr>
      <p:sp>
        <p:nvSpPr>
          <p:cNvPr id="475" name="Google Shape;475;p6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4800">
                <a:solidFill>
                  <a:srgbClr val="FCFAF7"/>
                </a:solidFill>
              </a:rPr>
              <a:t>Key takeaways</a:t>
            </a:r>
            <a:endParaRPr sz="480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solidFill>
                  <a:srgbClr val="434343"/>
                </a:solidFill>
              </a:rPr>
              <a:t>To deliver more inclusive products and services</a:t>
            </a:r>
            <a:endParaRPr sz="2700">
              <a:solidFill>
                <a:srgbClr val="434343"/>
              </a:solidFill>
            </a:endParaRPr>
          </a:p>
        </p:txBody>
      </p:sp>
      <p:sp>
        <p:nvSpPr>
          <p:cNvPr id="481" name="Google Shape;481;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lnSpc>
                <a:spcPct val="200000"/>
              </a:lnSpc>
              <a:spcBef>
                <a:spcPts val="0"/>
              </a:spcBef>
              <a:spcAft>
                <a:spcPts val="0"/>
              </a:spcAft>
              <a:buSzPts val="2000"/>
              <a:buAutoNum type="arabicPeriod"/>
            </a:pPr>
            <a:r>
              <a:rPr lang="en-GB"/>
              <a:t>start with accessibility</a:t>
            </a:r>
            <a:endParaRPr/>
          </a:p>
          <a:p>
            <a:pPr marL="457200" lvl="0" indent="-355600" algn="l" rtl="0">
              <a:lnSpc>
                <a:spcPct val="200000"/>
              </a:lnSpc>
              <a:spcBef>
                <a:spcPts val="0"/>
              </a:spcBef>
              <a:spcAft>
                <a:spcPts val="0"/>
              </a:spcAft>
              <a:buSzPts val="2000"/>
              <a:buAutoNum type="arabicPeriod"/>
            </a:pPr>
            <a:r>
              <a:rPr lang="en-GB"/>
              <a:t>consider digital capability</a:t>
            </a:r>
            <a:endParaRPr/>
          </a:p>
          <a:p>
            <a:pPr marL="457200" lvl="0" indent="-355600" algn="l" rtl="0">
              <a:lnSpc>
                <a:spcPct val="200000"/>
              </a:lnSpc>
              <a:spcBef>
                <a:spcPts val="0"/>
              </a:spcBef>
              <a:spcAft>
                <a:spcPts val="0"/>
              </a:spcAft>
              <a:buSzPts val="2000"/>
              <a:buAutoNum type="arabicPeriod"/>
            </a:pPr>
            <a:r>
              <a:rPr lang="en-GB"/>
              <a:t>learn from people with lived experience</a:t>
            </a:r>
            <a:endParaRPr/>
          </a:p>
          <a:p>
            <a:pPr marL="457200" lvl="0" indent="-355600" algn="l" rtl="0">
              <a:lnSpc>
                <a:spcPct val="200000"/>
              </a:lnSpc>
              <a:spcBef>
                <a:spcPts val="0"/>
              </a:spcBef>
              <a:spcAft>
                <a:spcPts val="0"/>
              </a:spcAft>
              <a:buSzPts val="2000"/>
              <a:buAutoNum type="arabicPeriod"/>
            </a:pPr>
            <a:r>
              <a:rPr lang="en-GB"/>
              <a:t>ask for feedback</a:t>
            </a:r>
            <a:endParaRPr/>
          </a:p>
          <a:p>
            <a:pPr marL="457200" lvl="0" indent="-355600" algn="l" rtl="0">
              <a:lnSpc>
                <a:spcPct val="200000"/>
              </a:lnSpc>
              <a:spcBef>
                <a:spcPts val="0"/>
              </a:spcBef>
              <a:spcAft>
                <a:spcPts val="0"/>
              </a:spcAft>
              <a:buSzPts val="2000"/>
              <a:buAutoNum type="arabicPeriod"/>
            </a:pPr>
            <a:r>
              <a:rPr lang="en-GB"/>
              <a:t>challenge the things creating the barrier</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7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434343"/>
                </a:solidFill>
              </a:rPr>
              <a:t>To improve inclusion in your team</a:t>
            </a:r>
            <a:endParaRPr>
              <a:solidFill>
                <a:srgbClr val="434343"/>
              </a:solidFill>
            </a:endParaRPr>
          </a:p>
        </p:txBody>
      </p:sp>
      <p:sp>
        <p:nvSpPr>
          <p:cNvPr id="487" name="Google Shape;487;p7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GB"/>
              <a:t>do not assume there are no disabled people in your team</a:t>
            </a:r>
            <a:endParaRPr/>
          </a:p>
          <a:p>
            <a:pPr marL="457200" lvl="0" indent="-355600" algn="l" rtl="0">
              <a:spcBef>
                <a:spcPts val="1000"/>
              </a:spcBef>
              <a:spcAft>
                <a:spcPts val="0"/>
              </a:spcAft>
              <a:buSzPts val="2000"/>
              <a:buChar char="●"/>
            </a:pPr>
            <a:r>
              <a:rPr lang="en-GB"/>
              <a:t>consider neurodivergence and low numeracy in particular</a:t>
            </a:r>
            <a:endParaRPr/>
          </a:p>
          <a:p>
            <a:pPr marL="457200" lvl="0" indent="-355600" algn="l" rtl="0">
              <a:spcBef>
                <a:spcPts val="1000"/>
              </a:spcBef>
              <a:spcAft>
                <a:spcPts val="0"/>
              </a:spcAft>
              <a:buSzPts val="2000"/>
              <a:buChar char="●"/>
            </a:pPr>
            <a:r>
              <a:rPr lang="en-GB"/>
              <a:t>be careful with ice breakers</a:t>
            </a:r>
            <a:endParaRPr/>
          </a:p>
          <a:p>
            <a:pPr marL="457200" lvl="0" indent="-355600" algn="l" rtl="0">
              <a:spcBef>
                <a:spcPts val="1000"/>
              </a:spcBef>
              <a:spcAft>
                <a:spcPts val="0"/>
              </a:spcAft>
              <a:buSzPts val="2000"/>
              <a:buChar char="●"/>
            </a:pPr>
            <a:r>
              <a:rPr lang="en-GB"/>
              <a:t>do not assume you know what is best</a:t>
            </a:r>
            <a:endParaRPr/>
          </a:p>
          <a:p>
            <a:pPr marL="457200" lvl="0" indent="-355600" algn="l" rtl="0">
              <a:spcBef>
                <a:spcPts val="1000"/>
              </a:spcBef>
              <a:spcAft>
                <a:spcPts val="1000"/>
              </a:spcAft>
              <a:buSzPts val="2000"/>
              <a:buChar char="●"/>
            </a:pPr>
            <a:r>
              <a:rPr lang="en-GB"/>
              <a:t>use manuals of me</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491"/>
        <p:cNvGrpSpPr/>
        <p:nvPr/>
      </p:nvGrpSpPr>
      <p:grpSpPr>
        <a:xfrm>
          <a:off x="0" y="0"/>
          <a:ext cx="0" cy="0"/>
          <a:chOff x="0" y="0"/>
          <a:chExt cx="0" cy="0"/>
        </a:xfrm>
      </p:grpSpPr>
      <p:sp>
        <p:nvSpPr>
          <p:cNvPr id="492" name="Google Shape;492;p7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a:solidFill>
                  <a:srgbClr val="FCFAF7"/>
                </a:solidFill>
              </a:rPr>
              <a:t>More resources</a:t>
            </a:r>
            <a:endParaRPr sz="4800">
              <a:solidFill>
                <a:srgbClr val="FCFAF7"/>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800">
                <a:solidFill>
                  <a:srgbClr val="000000"/>
                </a:solidFill>
              </a:rPr>
              <a:t>Accessibility</a:t>
            </a:r>
            <a:endParaRPr sz="4800">
              <a:solidFill>
                <a:srgbClr val="000000"/>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8" name="Google Shape;498;p7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About inclusion in general</a:t>
            </a:r>
            <a:endParaRPr>
              <a:solidFill>
                <a:srgbClr val="741B47"/>
              </a:solidFill>
            </a:endParaRPr>
          </a:p>
        </p:txBody>
      </p:sp>
      <p:sp>
        <p:nvSpPr>
          <p:cNvPr id="497" name="Google Shape;497;p7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Char char="●"/>
            </a:pPr>
            <a:r>
              <a:rPr lang="en-GB" u="sng">
                <a:solidFill>
                  <a:srgbClr val="0B5394"/>
                </a:solidFill>
                <a:hlinkClick r:id="rId3">
                  <a:extLst>
                    <a:ext uri="{A12FA001-AC4F-418D-AE19-62706E023703}">
                      <ahyp:hlinkClr xmlns:ahyp="http://schemas.microsoft.com/office/drawing/2018/hyperlinkcolor" val="tx"/>
                    </a:ext>
                  </a:extLst>
                </a:hlinkClick>
              </a:rPr>
              <a:t>A beginner’s guide to inclusive UX design</a:t>
            </a:r>
            <a:r>
              <a:rPr lang="en-GB"/>
              <a:t> by Trina Moore Pervall </a:t>
            </a:r>
            <a:endParaRPr/>
          </a:p>
          <a:p>
            <a:pPr marL="457200" lvl="0" indent="-355600" algn="l" rtl="0">
              <a:spcBef>
                <a:spcPts val="1000"/>
              </a:spcBef>
              <a:spcAft>
                <a:spcPts val="0"/>
              </a:spcAft>
              <a:buSzPts val="2000"/>
              <a:buChar char="●"/>
            </a:pPr>
            <a:r>
              <a:rPr lang="en-GB" u="sng">
                <a:solidFill>
                  <a:srgbClr val="1C4587"/>
                </a:solidFill>
                <a:hlinkClick r:id="rId4">
                  <a:extLst>
                    <a:ext uri="{A12FA001-AC4F-418D-AE19-62706E023703}">
                      <ahyp:hlinkClr xmlns:ahyp="http://schemas.microsoft.com/office/drawing/2018/hyperlinkcolor" val="tx"/>
                    </a:ext>
                  </a:extLst>
                </a:hlinkClick>
              </a:rPr>
              <a:t>A framework for full inclusion</a:t>
            </a:r>
            <a:r>
              <a:rPr lang="en-GB">
                <a:solidFill>
                  <a:srgbClr val="1C4587"/>
                </a:solidFill>
              </a:rPr>
              <a:t> </a:t>
            </a:r>
            <a:r>
              <a:rPr lang="en-GB"/>
              <a:t>- Ben Carpenter</a:t>
            </a:r>
            <a:endParaRPr/>
          </a:p>
          <a:p>
            <a:pPr marL="457200" lvl="0" indent="-355600" algn="l" rtl="0">
              <a:spcBef>
                <a:spcPts val="1000"/>
              </a:spcBef>
              <a:spcAft>
                <a:spcPts val="0"/>
              </a:spcAft>
              <a:buSzPts val="2000"/>
              <a:buChar char="●"/>
            </a:pPr>
            <a:r>
              <a:rPr lang="en-GB" u="sng">
                <a:solidFill>
                  <a:srgbClr val="0B5394"/>
                </a:solidFill>
                <a:hlinkClick r:id="rId5">
                  <a:extLst>
                    <a:ext uri="{A12FA001-AC4F-418D-AE19-62706E023703}">
                      <ahyp:hlinkClr xmlns:ahyp="http://schemas.microsoft.com/office/drawing/2018/hyperlinkcolor" val="tx"/>
                    </a:ext>
                  </a:extLst>
                </a:hlinkClick>
              </a:rPr>
              <a:t>The practicalities of inclusive service design</a:t>
            </a:r>
            <a:r>
              <a:rPr lang="en-GB"/>
              <a:t> by Fiona McAra-Hunter</a:t>
            </a:r>
            <a:endParaRPr/>
          </a:p>
          <a:p>
            <a:pPr marL="457200" lvl="0" indent="-355600" algn="l" rtl="0">
              <a:spcBef>
                <a:spcPts val="1000"/>
              </a:spcBef>
              <a:spcAft>
                <a:spcPts val="0"/>
              </a:spcAft>
              <a:buSzPts val="2000"/>
              <a:buChar char="●"/>
            </a:pPr>
            <a:r>
              <a:rPr lang="en-GB" u="sng">
                <a:solidFill>
                  <a:srgbClr val="0B5394"/>
                </a:solidFill>
                <a:hlinkClick r:id="rId6">
                  <a:extLst>
                    <a:ext uri="{A12FA001-AC4F-418D-AE19-62706E023703}">
                      <ahyp:hlinkClr xmlns:ahyp="http://schemas.microsoft.com/office/drawing/2018/hyperlinkcolor" val="tx"/>
                    </a:ext>
                  </a:extLst>
                </a:hlinkClick>
              </a:rPr>
              <a:t>Building UX research practices for inclusion</a:t>
            </a:r>
            <a:r>
              <a:rPr lang="en-GB"/>
              <a:t> by Josh Kim and Maureen Barrientos ID24, 2022, YouTube video</a:t>
            </a:r>
            <a:endParaRPr/>
          </a:p>
          <a:p>
            <a:pPr marL="457200" lvl="0" indent="-355600" algn="l" rtl="0">
              <a:spcBef>
                <a:spcPts val="1000"/>
              </a:spcBef>
              <a:spcAft>
                <a:spcPts val="1000"/>
              </a:spcAft>
              <a:buSzPts val="2000"/>
              <a:buChar char="●"/>
            </a:pPr>
            <a:r>
              <a:rPr lang="en-GB" u="sng">
                <a:solidFill>
                  <a:srgbClr val="0B5394"/>
                </a:solidFill>
                <a:hlinkClick r:id="rId7">
                  <a:extLst>
                    <a:ext uri="{A12FA001-AC4F-418D-AE19-62706E023703}">
                      <ahyp:hlinkClr xmlns:ahyp="http://schemas.microsoft.com/office/drawing/2018/hyperlinkcolor" val="tx"/>
                    </a:ext>
                  </a:extLst>
                </a:hlinkClick>
              </a:rPr>
              <a:t>Inclusivity and content design</a:t>
            </a:r>
            <a:r>
              <a:rPr lang="en-GB"/>
              <a:t>, YouTube video by Content Teatime</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7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741B47"/>
                </a:solidFill>
              </a:rPr>
              <a:t>About accessibility and neurodiversity</a:t>
            </a:r>
            <a:endParaRPr dirty="0">
              <a:solidFill>
                <a:srgbClr val="741B47"/>
              </a:solidFill>
            </a:endParaRPr>
          </a:p>
        </p:txBody>
      </p:sp>
      <p:sp>
        <p:nvSpPr>
          <p:cNvPr id="504" name="Google Shape;504;p7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Clr>
                <a:srgbClr val="1C4587"/>
              </a:buClr>
              <a:buSzPts val="2000"/>
              <a:buChar char="●"/>
            </a:pPr>
            <a:r>
              <a:rPr lang="en-GB" u="sng" dirty="0">
                <a:solidFill>
                  <a:srgbClr val="1C4587"/>
                </a:solidFill>
                <a:hlinkClick r:id="rId3">
                  <a:extLst>
                    <a:ext uri="{A12FA001-AC4F-418D-AE19-62706E023703}">
                      <ahyp:hlinkClr xmlns:ahyp="http://schemas.microsoft.com/office/drawing/2018/hyperlinkcolor" val="tx"/>
                    </a:ext>
                  </a:extLst>
                </a:hlinkClick>
              </a:rPr>
              <a:t>Past videos (of the Accessibility Scotland conference)</a:t>
            </a:r>
            <a:endParaRPr dirty="0">
              <a:solidFill>
                <a:srgbClr val="1C4587"/>
              </a:solidFill>
            </a:endParaRPr>
          </a:p>
          <a:p>
            <a:pPr marL="457200" lvl="0" indent="-355600" algn="l" rtl="0">
              <a:lnSpc>
                <a:spcPct val="200000"/>
              </a:lnSpc>
              <a:spcBef>
                <a:spcPts val="1000"/>
              </a:spcBef>
              <a:spcAft>
                <a:spcPts val="0"/>
              </a:spcAft>
              <a:buSzPts val="2000"/>
              <a:buChar char="●"/>
            </a:pPr>
            <a:r>
              <a:rPr lang="en-GB" u="sng" dirty="0">
                <a:solidFill>
                  <a:srgbClr val="1C4587"/>
                </a:solidFill>
                <a:hlinkClick r:id="rId4">
                  <a:extLst>
                    <a:ext uri="{A12FA001-AC4F-418D-AE19-62706E023703}">
                      <ahyp:hlinkClr xmlns:ahyp="http://schemas.microsoft.com/office/drawing/2018/hyperlinkcolor" val="tx"/>
                    </a:ext>
                  </a:extLst>
                </a:hlinkClick>
              </a:rPr>
              <a:t>Inclusive Design 24</a:t>
            </a:r>
            <a:r>
              <a:rPr lang="en-GB" dirty="0">
                <a:solidFill>
                  <a:srgbClr val="0B5394"/>
                </a:solidFill>
              </a:rPr>
              <a:t> </a:t>
            </a:r>
            <a:r>
              <a:rPr lang="en-GB" dirty="0"/>
              <a:t> </a:t>
            </a:r>
            <a:r>
              <a:rPr lang="en-GB" dirty="0">
                <a:solidFill>
                  <a:srgbClr val="243746"/>
                </a:solidFill>
              </a:rPr>
              <a:t>online and free , in particular, this video: </a:t>
            </a:r>
            <a:r>
              <a:rPr lang="en-GB" dirty="0">
                <a:solidFill>
                  <a:srgbClr val="0B5394"/>
                </a:solidFill>
                <a:hlinkClick r:id="rId5">
                  <a:extLst>
                    <a:ext uri="{A12FA001-AC4F-418D-AE19-62706E023703}">
                      <ahyp:hlinkClr xmlns:ahyp="http://schemas.microsoft.com/office/drawing/2018/hyperlinkcolor" val="tx"/>
                    </a:ext>
                  </a:extLst>
                </a:hlinkClick>
              </a:rPr>
              <a:t>How to be inclusive to neurodivergent people</a:t>
            </a:r>
            <a:r>
              <a:rPr lang="en-GB" dirty="0">
                <a:solidFill>
                  <a:srgbClr val="243746"/>
                </a:solidFill>
              </a:rPr>
              <a:t> - Rachel Morgan-Trimmer</a:t>
            </a:r>
          </a:p>
          <a:p>
            <a:pPr marL="457200" lvl="0" indent="-355600" algn="l" rtl="0">
              <a:lnSpc>
                <a:spcPct val="200000"/>
              </a:lnSpc>
              <a:spcBef>
                <a:spcPts val="1000"/>
              </a:spcBef>
              <a:spcAft>
                <a:spcPts val="0"/>
              </a:spcAft>
              <a:buSzPts val="2000"/>
              <a:buChar char="●"/>
            </a:pPr>
            <a:r>
              <a:rPr lang="en-GB" u="sng" dirty="0">
                <a:solidFill>
                  <a:srgbClr val="0B5394"/>
                </a:solidFill>
                <a:hlinkClick r:id="rId6">
                  <a:extLst>
                    <a:ext uri="{A12FA001-AC4F-418D-AE19-62706E023703}">
                      <ahyp:hlinkClr xmlns:ahyp="http://schemas.microsoft.com/office/drawing/2018/hyperlinkcolor" val="tx"/>
                    </a:ext>
                  </a:extLst>
                </a:hlinkClick>
              </a:rPr>
              <a:t>DWP Accessibility manual</a:t>
            </a:r>
            <a:endParaRPr lang="en-GB" u="sng" dirty="0">
              <a:solidFill>
                <a:srgbClr val="0B5394"/>
              </a:solidFill>
            </a:endParaRPr>
          </a:p>
          <a:p>
            <a:pPr marL="457200" lvl="0" indent="-355600" algn="l" rtl="0">
              <a:lnSpc>
                <a:spcPct val="200000"/>
              </a:lnSpc>
              <a:spcBef>
                <a:spcPts val="1000"/>
              </a:spcBef>
              <a:spcAft>
                <a:spcPts val="0"/>
              </a:spcAft>
              <a:buSzPts val="2000"/>
              <a:buChar char="●"/>
            </a:pPr>
            <a:r>
              <a:rPr lang="en-GB" u="sng" dirty="0">
                <a:solidFill>
                  <a:srgbClr val="1C4587"/>
                </a:solidFill>
                <a:hlinkClick r:id="rId7">
                  <a:extLst>
                    <a:ext uri="{A12FA001-AC4F-418D-AE19-62706E023703}">
                      <ahyp:hlinkClr xmlns:ahyp="http://schemas.microsoft.com/office/drawing/2018/hyperlinkcolor" val="tx"/>
                    </a:ext>
                  </a:extLst>
                </a:hlinkClick>
              </a:rPr>
              <a:t>Estimate how many people using your website might be disabled</a:t>
            </a:r>
            <a:endParaRPr dirty="0">
              <a:solidFill>
                <a:srgbClr val="1C4587"/>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10" name="Google Shape;510;p7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About digital inclusion</a:t>
            </a:r>
            <a:endParaRPr>
              <a:solidFill>
                <a:srgbClr val="741B47"/>
              </a:solidFill>
            </a:endParaRPr>
          </a:p>
        </p:txBody>
      </p:sp>
      <p:sp>
        <p:nvSpPr>
          <p:cNvPr id="509" name="Google Shape;509;p7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Char char="●"/>
            </a:pPr>
            <a:r>
              <a:rPr lang="en-GB" u="sng" dirty="0">
                <a:solidFill>
                  <a:srgbClr val="1C4587"/>
                </a:solidFill>
                <a:hlinkClick r:id="rId3">
                  <a:extLst>
                    <a:ext uri="{A12FA001-AC4F-418D-AE19-62706E023703}">
                      <ahyp:hlinkClr xmlns:ahyp="http://schemas.microsoft.com/office/drawing/2018/hyperlinkcolor" val="tx"/>
                    </a:ext>
                  </a:extLst>
                </a:hlinkClick>
              </a:rPr>
              <a:t>Digital Inclusion Action Plan - GOV.UK</a:t>
            </a:r>
            <a:r>
              <a:rPr lang="en-GB" dirty="0">
                <a:solidFill>
                  <a:srgbClr val="1C4587"/>
                </a:solidFill>
              </a:rPr>
              <a:t>  </a:t>
            </a:r>
            <a:r>
              <a:rPr lang="en-GB" dirty="0"/>
              <a:t>Feb 2025</a:t>
            </a:r>
            <a:endParaRPr dirty="0"/>
          </a:p>
          <a:p>
            <a:pPr marL="457200" lvl="0" indent="-355600" algn="l" rtl="0">
              <a:spcBef>
                <a:spcPts val="1000"/>
              </a:spcBef>
              <a:spcAft>
                <a:spcPts val="0"/>
              </a:spcAft>
              <a:buClr>
                <a:srgbClr val="073763"/>
              </a:buClr>
              <a:buSzPts val="2000"/>
              <a:buChar char="●"/>
            </a:pPr>
            <a:r>
              <a:rPr lang="en-GB" u="sng" dirty="0">
                <a:solidFill>
                  <a:srgbClr val="0B5394"/>
                </a:solidFill>
                <a:hlinkClick r:id="rId4">
                  <a:extLst>
                    <a:ext uri="{A12FA001-AC4F-418D-AE19-62706E023703}">
                      <ahyp:hlinkClr xmlns:ahyp="http://schemas.microsoft.com/office/drawing/2018/hyperlinkcolor" val="tx"/>
                    </a:ext>
                  </a:extLst>
                </a:hlinkClick>
              </a:rPr>
              <a:t>Lloyds bank - UK Consumer Digital Index 2023</a:t>
            </a:r>
            <a:endParaRPr dirty="0">
              <a:solidFill>
                <a:srgbClr val="0B5394"/>
              </a:solidFill>
            </a:endParaRPr>
          </a:p>
          <a:p>
            <a:pPr marL="457200" lvl="0" indent="-355600" algn="l" rtl="0">
              <a:spcBef>
                <a:spcPts val="1000"/>
              </a:spcBef>
              <a:spcAft>
                <a:spcPts val="0"/>
              </a:spcAft>
              <a:buSzPts val="2000"/>
              <a:buChar char="●"/>
            </a:pPr>
            <a:r>
              <a:rPr lang="en-GB" u="sng" dirty="0">
                <a:solidFill>
                  <a:srgbClr val="0B5394"/>
                </a:solidFill>
                <a:hlinkClick r:id="rId5">
                  <a:extLst>
                    <a:ext uri="{A12FA001-AC4F-418D-AE19-62706E023703}">
                      <ahyp:hlinkClr xmlns:ahyp="http://schemas.microsoft.com/office/drawing/2018/hyperlinkcolor" val="tx"/>
                    </a:ext>
                  </a:extLst>
                </a:hlinkClick>
              </a:rPr>
              <a:t>Access to broadband - Research briefing - Sept 2023</a:t>
            </a:r>
            <a:r>
              <a:rPr lang="en-GB" dirty="0">
                <a:solidFill>
                  <a:srgbClr val="0B5394"/>
                </a:solidFill>
              </a:rPr>
              <a:t> </a:t>
            </a:r>
            <a:r>
              <a:rPr lang="en-GB" dirty="0"/>
              <a:t>- House of Commons Library</a:t>
            </a:r>
            <a:endParaRPr dirty="0"/>
          </a:p>
          <a:p>
            <a:pPr marL="457200" lvl="0" indent="-355600" algn="l" rtl="0">
              <a:spcBef>
                <a:spcPts val="1000"/>
              </a:spcBef>
              <a:spcAft>
                <a:spcPts val="0"/>
              </a:spcAft>
              <a:buSzPts val="2000"/>
              <a:buChar char="●"/>
            </a:pPr>
            <a:r>
              <a:rPr lang="en-GB" u="sng" dirty="0">
                <a:solidFill>
                  <a:srgbClr val="0B5394"/>
                </a:solidFill>
                <a:hlinkClick r:id="rId6">
                  <a:extLst>
                    <a:ext uri="{A12FA001-AC4F-418D-AE19-62706E023703}">
                      <ahyp:hlinkClr xmlns:ahyp="http://schemas.microsoft.com/office/drawing/2018/hyperlinkcolor" val="tx"/>
                    </a:ext>
                  </a:extLst>
                </a:hlinkClick>
              </a:rPr>
              <a:t>Essential digital skills framework</a:t>
            </a:r>
            <a:r>
              <a:rPr lang="en-GB" dirty="0">
                <a:solidFill>
                  <a:srgbClr val="1155CC"/>
                </a:solidFill>
              </a:rPr>
              <a:t> </a:t>
            </a:r>
            <a:r>
              <a:rPr lang="en-GB" dirty="0"/>
              <a:t>- GOV.UK - useful to assess your participants skills</a:t>
            </a:r>
            <a:endParaRPr dirty="0"/>
          </a:p>
          <a:p>
            <a:pPr marL="457200" lvl="0" indent="0" algn="l" rtl="0">
              <a:spcBef>
                <a:spcPts val="1000"/>
              </a:spcBef>
              <a:spcAft>
                <a:spcPts val="1200"/>
              </a:spcAft>
              <a:buNone/>
            </a:pPr>
            <a:endParaRPr sz="18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6" name="Google Shape;516;p7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Inclusion within your team</a:t>
            </a:r>
            <a:endParaRPr>
              <a:solidFill>
                <a:srgbClr val="741B47"/>
              </a:solidFill>
            </a:endParaRPr>
          </a:p>
        </p:txBody>
      </p:sp>
      <p:sp>
        <p:nvSpPr>
          <p:cNvPr id="515" name="Google Shape;515;p7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spcBef>
                <a:spcPts val="1000"/>
              </a:spcBef>
              <a:spcAft>
                <a:spcPts val="0"/>
              </a:spcAft>
              <a:buSzPts val="2000"/>
              <a:buChar char="●"/>
            </a:pPr>
            <a:r>
              <a:rPr lang="en-GB" u="sng">
                <a:solidFill>
                  <a:srgbClr val="1C4587"/>
                </a:solidFill>
                <a:highlight>
                  <a:srgbClr val="FCFAF7"/>
                </a:highlight>
                <a:hlinkClick r:id="rId3">
                  <a:extLst>
                    <a:ext uri="{A12FA001-AC4F-418D-AE19-62706E023703}">
                      <ahyp:hlinkClr xmlns:ahyp="http://schemas.microsoft.com/office/drawing/2018/hyperlinkcolor" val="tx"/>
                    </a:ext>
                  </a:extLst>
                </a:hlinkClick>
              </a:rPr>
              <a:t>Inclusive icebreakers</a:t>
            </a:r>
            <a:r>
              <a:rPr lang="en-GB">
                <a:solidFill>
                  <a:srgbClr val="393939"/>
                </a:solidFill>
                <a:highlight>
                  <a:srgbClr val="FCFAF7"/>
                </a:highlight>
              </a:rPr>
              <a:t> – by Lizzie Cass-Maran</a:t>
            </a:r>
            <a:endParaRPr>
              <a:solidFill>
                <a:srgbClr val="393939"/>
              </a:solidFill>
              <a:highlight>
                <a:srgbClr val="FCFAF7"/>
              </a:highlight>
            </a:endParaRPr>
          </a:p>
          <a:p>
            <a:pPr marL="457200" lvl="0" indent="-355600" algn="l" rtl="0">
              <a:spcBef>
                <a:spcPts val="1000"/>
              </a:spcBef>
              <a:spcAft>
                <a:spcPts val="0"/>
              </a:spcAft>
              <a:buSzPts val="2000"/>
              <a:buChar char="●"/>
            </a:pPr>
            <a:r>
              <a:rPr lang="en-GB" u="sng">
                <a:solidFill>
                  <a:srgbClr val="1C4587"/>
                </a:solidFill>
                <a:hlinkClick r:id="rId4">
                  <a:extLst>
                    <a:ext uri="{A12FA001-AC4F-418D-AE19-62706E023703}">
                      <ahyp:hlinkClr xmlns:ahyp="http://schemas.microsoft.com/office/drawing/2018/hyperlinkcolor" val="tx"/>
                    </a:ext>
                  </a:extLst>
                </a:hlinkClick>
              </a:rPr>
              <a:t>Quick icebreakers for online meetings (that don’t suck)</a:t>
            </a:r>
            <a:r>
              <a:rPr lang="en-GB">
                <a:solidFill>
                  <a:srgbClr val="1C4587"/>
                </a:solidFill>
              </a:rPr>
              <a:t> </a:t>
            </a:r>
            <a:r>
              <a:rPr lang="en-GB"/>
              <a:t>- Emily Webber</a:t>
            </a:r>
            <a:endParaRPr>
              <a:solidFill>
                <a:srgbClr val="393939"/>
              </a:solidFill>
              <a:highlight>
                <a:srgbClr val="FCFAF7"/>
              </a:highlight>
            </a:endParaRPr>
          </a:p>
          <a:p>
            <a:pPr marL="457200" lvl="0" indent="-355600" algn="l" rtl="0">
              <a:spcBef>
                <a:spcPts val="1000"/>
              </a:spcBef>
              <a:spcAft>
                <a:spcPts val="0"/>
              </a:spcAft>
              <a:buSzPts val="2000"/>
              <a:buChar char="●"/>
            </a:pPr>
            <a:r>
              <a:rPr lang="en-GB" u="sng">
                <a:solidFill>
                  <a:srgbClr val="1C4587"/>
                </a:solidFill>
                <a:highlight>
                  <a:srgbClr val="FCFAF7"/>
                </a:highlight>
                <a:hlinkClick r:id="rId5">
                  <a:extLst>
                    <a:ext uri="{A12FA001-AC4F-418D-AE19-62706E023703}">
                      <ahyp:hlinkClr xmlns:ahyp="http://schemas.microsoft.com/office/drawing/2018/hyperlinkcolor" val="tx"/>
                    </a:ext>
                  </a:extLst>
                </a:hlinkClick>
              </a:rPr>
              <a:t>Inclusive meetings: encouraging collaboration from all</a:t>
            </a:r>
            <a:r>
              <a:rPr lang="en-GB">
                <a:solidFill>
                  <a:srgbClr val="393939"/>
                </a:solidFill>
                <a:highlight>
                  <a:srgbClr val="FCFAF7"/>
                </a:highlight>
              </a:rPr>
              <a:t> – by Co-op Digital Blog </a:t>
            </a:r>
            <a:endParaRPr>
              <a:solidFill>
                <a:srgbClr val="393939"/>
              </a:solidFill>
              <a:highlight>
                <a:srgbClr val="FCFAF7"/>
              </a:highlight>
            </a:endParaRPr>
          </a:p>
          <a:p>
            <a:pPr marL="457200" lvl="0" indent="-355600" algn="l" rtl="0">
              <a:spcBef>
                <a:spcPts val="1000"/>
              </a:spcBef>
              <a:spcAft>
                <a:spcPts val="1000"/>
              </a:spcAft>
              <a:buClr>
                <a:srgbClr val="1C4587"/>
              </a:buClr>
              <a:buSzPts val="2000"/>
              <a:buChar char="●"/>
            </a:pPr>
            <a:r>
              <a:rPr lang="en-GB" u="sng">
                <a:solidFill>
                  <a:srgbClr val="1C4587"/>
                </a:solidFill>
                <a:highlight>
                  <a:srgbClr val="FCFAF7"/>
                </a:highlight>
                <a:hlinkClick r:id="rId6">
                  <a:extLst>
                    <a:ext uri="{A12FA001-AC4F-418D-AE19-62706E023703}">
                      <ahyp:hlinkClr xmlns:ahyp="http://schemas.microsoft.com/office/drawing/2018/hyperlinkcolor" val="tx"/>
                    </a:ext>
                  </a:extLst>
                </a:hlinkClick>
              </a:rPr>
              <a:t>Manual of me </a:t>
            </a:r>
            <a:endParaRPr>
              <a:solidFill>
                <a:srgbClr val="1C4587"/>
              </a:solidFill>
              <a:highlight>
                <a:srgbClr val="FCFAF7"/>
              </a:highlight>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2" name="Google Shape;522;p76"/>
          <p:cNvSpPr txBox="1">
            <a:spLocks noGrp="1"/>
          </p:cNvSpPr>
          <p:nvPr>
            <p:ph type="title"/>
          </p:nvPr>
        </p:nvSpPr>
        <p:spPr>
          <a:xfrm>
            <a:off x="311700" y="2882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741B47"/>
                </a:solidFill>
              </a:rPr>
              <a:t>Some of my blog posts</a:t>
            </a:r>
            <a:endParaRPr dirty="0">
              <a:solidFill>
                <a:srgbClr val="741B47"/>
              </a:solidFill>
            </a:endParaRPr>
          </a:p>
        </p:txBody>
      </p:sp>
      <p:sp>
        <p:nvSpPr>
          <p:cNvPr id="521" name="Google Shape;521;p76"/>
          <p:cNvSpPr txBox="1">
            <a:spLocks noGrp="1"/>
          </p:cNvSpPr>
          <p:nvPr>
            <p:ph type="body" idx="1"/>
          </p:nvPr>
        </p:nvSpPr>
        <p:spPr>
          <a:xfrm>
            <a:off x="311700" y="863550"/>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B5394"/>
              </a:buClr>
              <a:buSzPts val="1800"/>
              <a:buChar char="●"/>
            </a:pPr>
            <a:r>
              <a:rPr lang="en-GB" sz="1800" u="sng" dirty="0">
                <a:solidFill>
                  <a:srgbClr val="0B5394"/>
                </a:solidFill>
                <a:hlinkClick r:id="rId3">
                  <a:extLst>
                    <a:ext uri="{A12FA001-AC4F-418D-AE19-62706E023703}">
                      <ahyp:hlinkClr xmlns:ahyp="http://schemas.microsoft.com/office/drawing/2018/hyperlinkcolor" val="tx"/>
                    </a:ext>
                  </a:extLst>
                </a:hlinkClick>
              </a:rPr>
              <a:t>Different levels of inclusion awareness</a:t>
            </a:r>
            <a:endParaRPr sz="1800" dirty="0">
              <a:solidFill>
                <a:srgbClr val="0B5394"/>
              </a:solidFill>
            </a:endParaRPr>
          </a:p>
          <a:p>
            <a:pPr marL="457200" lvl="0" indent="-342900" algn="l" rtl="0">
              <a:spcBef>
                <a:spcPts val="1000"/>
              </a:spcBef>
              <a:spcAft>
                <a:spcPts val="0"/>
              </a:spcAft>
              <a:buClr>
                <a:srgbClr val="0B5394"/>
              </a:buClr>
              <a:buSzPts val="1800"/>
              <a:buChar char="●"/>
            </a:pPr>
            <a:r>
              <a:rPr lang="en-GB" sz="1800" u="sng">
                <a:solidFill>
                  <a:srgbClr val="0B5394"/>
                </a:solidFill>
                <a:hlinkClick r:id="rId4">
                  <a:extLst>
                    <a:ext uri="{A12FA001-AC4F-418D-AE19-62706E023703}">
                      <ahyp:hlinkClr xmlns:ahyp="http://schemas.microsoft.com/office/drawing/2018/hyperlinkcolor" val="tx"/>
                    </a:ext>
                  </a:extLst>
                </a:hlinkClick>
              </a:rPr>
              <a:t>Inclusion in the workplace</a:t>
            </a:r>
            <a:endParaRPr sz="1800" dirty="0"/>
          </a:p>
          <a:p>
            <a:pPr marL="457200" lvl="0" indent="-342900" algn="l" rtl="0">
              <a:spcBef>
                <a:spcPts val="1000"/>
              </a:spcBef>
              <a:spcAft>
                <a:spcPts val="0"/>
              </a:spcAft>
              <a:buClr>
                <a:srgbClr val="0B5394"/>
              </a:buClr>
              <a:buSzPts val="1800"/>
              <a:buChar char="●"/>
            </a:pPr>
            <a:r>
              <a:rPr lang="en-GB" sz="1800" u="sng" dirty="0">
                <a:solidFill>
                  <a:srgbClr val="0B5394"/>
                </a:solidFill>
                <a:hlinkClick r:id="rId5">
                  <a:extLst>
                    <a:ext uri="{A12FA001-AC4F-418D-AE19-62706E023703}">
                      <ahyp:hlinkClr xmlns:ahyp="http://schemas.microsoft.com/office/drawing/2018/hyperlinkcolor" val="tx"/>
                    </a:ext>
                  </a:extLst>
                </a:hlinkClick>
              </a:rPr>
              <a:t>Avoiding misconceptions on your accessibility learning journey</a:t>
            </a:r>
            <a:endParaRPr sz="1800" dirty="0">
              <a:solidFill>
                <a:srgbClr val="0B5394"/>
              </a:solidFill>
            </a:endParaRPr>
          </a:p>
          <a:p>
            <a:pPr marL="457200" lvl="0" indent="-342900" algn="l" rtl="0">
              <a:spcBef>
                <a:spcPts val="1000"/>
              </a:spcBef>
              <a:spcAft>
                <a:spcPts val="0"/>
              </a:spcAft>
              <a:buSzPts val="1800"/>
              <a:buChar char="●"/>
            </a:pPr>
            <a:r>
              <a:rPr lang="en-GB" sz="1800" u="sng" dirty="0">
                <a:solidFill>
                  <a:srgbClr val="0B5394"/>
                </a:solidFill>
                <a:hlinkClick r:id="rId6">
                  <a:extLst>
                    <a:ext uri="{A12FA001-AC4F-418D-AE19-62706E023703}">
                      <ahyp:hlinkClr xmlns:ahyp="http://schemas.microsoft.com/office/drawing/2018/hyperlinkcolor" val="tx"/>
                    </a:ext>
                  </a:extLst>
                </a:hlinkClick>
              </a:rPr>
              <a:t>Removing barriers to inclusion</a:t>
            </a:r>
            <a:endParaRPr sz="1800" dirty="0"/>
          </a:p>
          <a:p>
            <a:pPr marL="457200" lvl="0" indent="-342900" algn="l" rtl="0">
              <a:spcBef>
                <a:spcPts val="1000"/>
              </a:spcBef>
              <a:spcAft>
                <a:spcPts val="0"/>
              </a:spcAft>
              <a:buSzPts val="1800"/>
              <a:buChar char="●"/>
            </a:pPr>
            <a:r>
              <a:rPr lang="en-GB" sz="1800" u="sng" dirty="0">
                <a:solidFill>
                  <a:srgbClr val="0B5394"/>
                </a:solidFill>
                <a:hlinkClick r:id="rId7">
                  <a:extLst>
                    <a:ext uri="{A12FA001-AC4F-418D-AE19-62706E023703}">
                      <ahyp:hlinkClr xmlns:ahyp="http://schemas.microsoft.com/office/drawing/2018/hyperlinkcolor" val="tx"/>
                    </a:ext>
                  </a:extLst>
                </a:hlinkClick>
              </a:rPr>
              <a:t>Advice for speakers</a:t>
            </a:r>
            <a:r>
              <a:rPr lang="en-GB" sz="1800" dirty="0"/>
              <a:t> (to present in an accessible way)</a:t>
            </a:r>
            <a:endParaRPr sz="1800" dirty="0">
              <a:solidFill>
                <a:srgbClr val="0B5394"/>
              </a:solidFill>
            </a:endParaRPr>
          </a:p>
          <a:p>
            <a:pPr marL="457200" lvl="0" indent="-342900" algn="l" rtl="0">
              <a:spcBef>
                <a:spcPts val="1000"/>
              </a:spcBef>
              <a:spcAft>
                <a:spcPts val="0"/>
              </a:spcAft>
              <a:buClr>
                <a:srgbClr val="0B5394"/>
              </a:buClr>
              <a:buSzPts val="1800"/>
              <a:buChar char="●"/>
            </a:pPr>
            <a:r>
              <a:rPr lang="en-GB" sz="1800" u="sng" dirty="0">
                <a:solidFill>
                  <a:srgbClr val="0B5394"/>
                </a:solidFill>
                <a:hlinkClick r:id="rId8">
                  <a:extLst>
                    <a:ext uri="{A12FA001-AC4F-418D-AE19-62706E023703}">
                      <ahyp:hlinkClr xmlns:ahyp="http://schemas.microsoft.com/office/drawing/2018/hyperlinkcolor" val="tx"/>
                    </a:ext>
                  </a:extLst>
                </a:hlinkClick>
              </a:rPr>
              <a:t>Is my website accessible?</a:t>
            </a:r>
            <a:endParaRPr sz="1800" dirty="0">
              <a:solidFill>
                <a:srgbClr val="0B5394"/>
              </a:solidFill>
            </a:endParaRPr>
          </a:p>
          <a:p>
            <a:pPr marL="457200" lvl="0" indent="-342900" algn="l" rtl="0">
              <a:spcBef>
                <a:spcPts val="1000"/>
              </a:spcBef>
              <a:spcAft>
                <a:spcPts val="1000"/>
              </a:spcAft>
              <a:buSzPts val="1800"/>
              <a:buChar char="●"/>
            </a:pPr>
            <a:r>
              <a:rPr lang="en-GB" sz="1800" u="sng" dirty="0">
                <a:solidFill>
                  <a:srgbClr val="0B5394"/>
                </a:solidFill>
                <a:hlinkClick r:id="rId9">
                  <a:extLst>
                    <a:ext uri="{A12FA001-AC4F-418D-AE19-62706E023703}">
                      <ahyp:hlinkClr xmlns:ahyp="http://schemas.microsoft.com/office/drawing/2018/hyperlinkcolor" val="tx"/>
                    </a:ext>
                  </a:extLst>
                </a:hlinkClick>
              </a:rPr>
              <a:t>Applying for EU settled status part 1</a:t>
            </a:r>
            <a:r>
              <a:rPr lang="en-GB" sz="1800" dirty="0"/>
              <a:t>, </a:t>
            </a:r>
            <a:r>
              <a:rPr lang="en-GB" sz="1800" u="sng" dirty="0">
                <a:solidFill>
                  <a:srgbClr val="0B5394"/>
                </a:solidFill>
                <a:hlinkClick r:id="rId10">
                  <a:extLst>
                    <a:ext uri="{A12FA001-AC4F-418D-AE19-62706E023703}">
                      <ahyp:hlinkClr xmlns:ahyp="http://schemas.microsoft.com/office/drawing/2018/hyperlinkcolor" val="tx"/>
                    </a:ext>
                  </a:extLst>
                </a:hlinkClick>
              </a:rPr>
              <a:t>part 2</a:t>
            </a:r>
            <a:r>
              <a:rPr lang="en-GB" sz="1800" dirty="0"/>
              <a:t> and </a:t>
            </a:r>
            <a:r>
              <a:rPr lang="en-GB" sz="1800" u="sng" dirty="0">
                <a:solidFill>
                  <a:srgbClr val="0B5394"/>
                </a:solidFill>
                <a:hlinkClick r:id="rId11">
                  <a:extLst>
                    <a:ext uri="{A12FA001-AC4F-418D-AE19-62706E023703}">
                      <ahyp:hlinkClr xmlns:ahyp="http://schemas.microsoft.com/office/drawing/2018/hyperlinkcolor" val="tx"/>
                    </a:ext>
                  </a:extLst>
                </a:hlinkClick>
              </a:rPr>
              <a:t>part 3</a:t>
            </a:r>
            <a:endParaRPr sz="1800" dirty="0">
              <a:solidFill>
                <a:srgbClr val="0B5394"/>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73763"/>
        </a:solidFill>
        <a:effectLst/>
      </p:bgPr>
    </p:bg>
    <p:spTree>
      <p:nvGrpSpPr>
        <p:cNvPr id="1" name="Shape 526"/>
        <p:cNvGrpSpPr/>
        <p:nvPr/>
      </p:nvGrpSpPr>
      <p:grpSpPr>
        <a:xfrm>
          <a:off x="0" y="0"/>
          <a:ext cx="0" cy="0"/>
          <a:chOff x="0" y="0"/>
          <a:chExt cx="0" cy="0"/>
        </a:xfrm>
      </p:grpSpPr>
      <p:sp>
        <p:nvSpPr>
          <p:cNvPr id="527" name="Google Shape;527;p77"/>
          <p:cNvSpPr txBox="1">
            <a:spLocks noGrp="1"/>
          </p:cNvSpPr>
          <p:nvPr>
            <p:ph type="title"/>
          </p:nvPr>
        </p:nvSpPr>
        <p:spPr>
          <a:xfrm>
            <a:off x="311700" y="2680425"/>
            <a:ext cx="8520600" cy="8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6000">
                <a:solidFill>
                  <a:srgbClr val="FCFAF7"/>
                </a:solidFill>
              </a:rPr>
              <a:t>Thank you!</a:t>
            </a:r>
            <a:endParaRPr sz="6000">
              <a:solidFill>
                <a:srgbClr val="FCFAF7"/>
              </a:solidFill>
            </a:endParaRPr>
          </a:p>
          <a:p>
            <a:pPr marL="0" lvl="0" indent="0" algn="l" rtl="0">
              <a:spcBef>
                <a:spcPts val="0"/>
              </a:spcBef>
              <a:spcAft>
                <a:spcPts val="0"/>
              </a:spcAft>
              <a:buNone/>
            </a:pPr>
            <a:endParaRPr sz="3000">
              <a:solidFill>
                <a:srgbClr val="333333"/>
              </a:solidFill>
              <a:highlight>
                <a:srgbClr val="D9EAD3"/>
              </a:highlight>
              <a:latin typeface="Roboto"/>
              <a:ea typeface="Roboto"/>
              <a:cs typeface="Roboto"/>
              <a:sym typeface="Roboto"/>
            </a:endParaRPr>
          </a:p>
          <a:p>
            <a:pPr marL="0" lvl="0" indent="0" algn="l" rtl="0">
              <a:spcBef>
                <a:spcPts val="0"/>
              </a:spcBef>
              <a:spcAft>
                <a:spcPts val="0"/>
              </a:spcAft>
              <a:buNone/>
            </a:pPr>
            <a:endParaRPr sz="6000">
              <a:solidFill>
                <a:srgbClr val="FCFAF7"/>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78"/>
          <p:cNvSpPr txBox="1">
            <a:spLocks noGrp="1"/>
          </p:cNvSpPr>
          <p:nvPr>
            <p:ph type="title"/>
          </p:nvPr>
        </p:nvSpPr>
        <p:spPr>
          <a:xfrm>
            <a:off x="311700" y="1780025"/>
            <a:ext cx="8520600" cy="1988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GB" sz="6000">
                <a:solidFill>
                  <a:srgbClr val="741B47"/>
                </a:solidFill>
              </a:rPr>
              <a:t>Any question?</a:t>
            </a:r>
            <a:endParaRPr sz="6000">
              <a:solidFill>
                <a:srgbClr val="741B47"/>
              </a:solidFill>
            </a:endParaRPr>
          </a:p>
          <a:p>
            <a:pPr marL="0" lvl="0" indent="0" algn="l" rtl="0">
              <a:spcBef>
                <a:spcPts val="0"/>
              </a:spcBef>
              <a:spcAft>
                <a:spcPts val="0"/>
              </a:spcAft>
              <a:buNone/>
            </a:pPr>
            <a:endParaRPr sz="4800"/>
          </a:p>
          <a:p>
            <a:pPr marL="0" lvl="0" indent="0" algn="l" rtl="0">
              <a:spcBef>
                <a:spcPts val="0"/>
              </a:spcBef>
              <a:spcAft>
                <a:spcPts val="0"/>
              </a:spcAft>
              <a:buClr>
                <a:schemeClr val="dk1"/>
              </a:buClr>
              <a:buSzPct val="36666"/>
              <a:buFont typeface="Arial"/>
              <a:buNone/>
            </a:pPr>
            <a:r>
              <a:rPr lang="en-GB" sz="3000">
                <a:solidFill>
                  <a:schemeClr val="dk2"/>
                </a:solidFill>
              </a:rPr>
              <a:t>Get in touch:</a:t>
            </a:r>
            <a:r>
              <a:rPr lang="en-GB" sz="3000">
                <a:solidFill>
                  <a:srgbClr val="333333"/>
                </a:solidFill>
              </a:rPr>
              <a:t> </a:t>
            </a:r>
            <a:r>
              <a:rPr lang="en-GB" sz="3000">
                <a:solidFill>
                  <a:srgbClr val="0B5394"/>
                </a:solidFill>
              </a:rPr>
              <a:t>french@chezleskrus.com</a:t>
            </a:r>
            <a:endParaRPr>
              <a:solidFill>
                <a:srgbClr val="0B539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1 in 4 people are disabled in the UK</a:t>
            </a:r>
            <a:endParaRPr>
              <a:solidFill>
                <a:srgbClr val="741B47"/>
              </a:solidFill>
            </a:endParaRPr>
          </a:p>
        </p:txBody>
      </p:sp>
      <p:sp>
        <p:nvSpPr>
          <p:cNvPr id="93" name="Google Shape;93;p19"/>
          <p:cNvSpPr txBox="1"/>
          <p:nvPr/>
        </p:nvSpPr>
        <p:spPr>
          <a:xfrm>
            <a:off x="371550" y="1562575"/>
            <a:ext cx="7887600" cy="266760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GB" sz="2000" dirty="0">
                <a:solidFill>
                  <a:srgbClr val="243746"/>
                </a:solidFill>
                <a:latin typeface="Roboto"/>
                <a:ea typeface="Roboto"/>
                <a:cs typeface="Roboto"/>
                <a:sym typeface="Roboto"/>
              </a:rPr>
              <a:t>   vision             hearing             speech                motor            cognitive</a:t>
            </a:r>
            <a:endParaRPr sz="2000" dirty="0">
              <a:solidFill>
                <a:srgbClr val="243746"/>
              </a:solidFill>
              <a:latin typeface="Roboto"/>
              <a:ea typeface="Roboto"/>
              <a:cs typeface="Roboto"/>
              <a:sym typeface="Roboto"/>
            </a:endParaRPr>
          </a:p>
          <a:p>
            <a:pPr marL="0" lvl="0" indent="0" algn="l" rtl="0">
              <a:lnSpc>
                <a:spcPct val="120000"/>
              </a:lnSpc>
              <a:spcBef>
                <a:spcPts val="0"/>
              </a:spcBef>
              <a:spcAft>
                <a:spcPts val="0"/>
              </a:spcAft>
              <a:buNone/>
            </a:pPr>
            <a:endParaRPr sz="1800" b="1" dirty="0">
              <a:solidFill>
                <a:srgbClr val="243746"/>
              </a:solidFill>
              <a:latin typeface="Poppins"/>
              <a:ea typeface="Poppins"/>
              <a:cs typeface="Poppins"/>
              <a:sym typeface="Poppins"/>
            </a:endParaRPr>
          </a:p>
          <a:p>
            <a:pPr marL="0" lvl="0" indent="0" algn="l" rtl="0">
              <a:lnSpc>
                <a:spcPct val="120000"/>
              </a:lnSpc>
              <a:spcBef>
                <a:spcPts val="0"/>
              </a:spcBef>
              <a:spcAft>
                <a:spcPts val="0"/>
              </a:spcAft>
              <a:buNone/>
            </a:pPr>
            <a:endParaRPr sz="1800" b="1" dirty="0">
              <a:solidFill>
                <a:srgbClr val="243746"/>
              </a:solidFill>
              <a:latin typeface="Poppins"/>
              <a:ea typeface="Poppins"/>
              <a:cs typeface="Poppins"/>
              <a:sym typeface="Poppins"/>
            </a:endParaRPr>
          </a:p>
          <a:p>
            <a:pPr marL="0" lvl="0" indent="0" algn="l" rtl="0">
              <a:lnSpc>
                <a:spcPct val="120000"/>
              </a:lnSpc>
              <a:spcBef>
                <a:spcPts val="0"/>
              </a:spcBef>
              <a:spcAft>
                <a:spcPts val="0"/>
              </a:spcAft>
              <a:buNone/>
            </a:pPr>
            <a:endParaRPr sz="1800" b="1" dirty="0">
              <a:solidFill>
                <a:srgbClr val="243746"/>
              </a:solidFill>
              <a:latin typeface="Poppins"/>
              <a:ea typeface="Poppins"/>
              <a:cs typeface="Poppins"/>
              <a:sym typeface="Poppins"/>
            </a:endParaRPr>
          </a:p>
          <a:p>
            <a:pPr marL="0" lvl="0" indent="0" algn="l" rtl="0">
              <a:lnSpc>
                <a:spcPct val="120000"/>
              </a:lnSpc>
              <a:spcBef>
                <a:spcPts val="0"/>
              </a:spcBef>
              <a:spcAft>
                <a:spcPts val="0"/>
              </a:spcAft>
              <a:buNone/>
            </a:pPr>
            <a:endParaRPr sz="1800" b="1" dirty="0">
              <a:solidFill>
                <a:srgbClr val="243746"/>
              </a:solidFill>
              <a:latin typeface="Poppins"/>
              <a:ea typeface="Poppins"/>
              <a:cs typeface="Poppins"/>
              <a:sym typeface="Poppins"/>
            </a:endParaRPr>
          </a:p>
          <a:p>
            <a:pPr marL="0" lvl="0" indent="0" algn="l" rtl="0">
              <a:lnSpc>
                <a:spcPct val="120000"/>
              </a:lnSpc>
              <a:spcBef>
                <a:spcPts val="0"/>
              </a:spcBef>
              <a:spcAft>
                <a:spcPts val="0"/>
              </a:spcAft>
              <a:buNone/>
            </a:pPr>
            <a:r>
              <a:rPr lang="en-GB" sz="1800" b="1" dirty="0">
                <a:solidFill>
                  <a:srgbClr val="243746"/>
                </a:solidFill>
                <a:latin typeface="Poppins"/>
                <a:ea typeface="Poppins"/>
                <a:cs typeface="Poppins"/>
                <a:sym typeface="Poppins"/>
              </a:rPr>
              <a:t> </a:t>
            </a:r>
            <a:endParaRPr sz="1800" b="1" dirty="0">
              <a:solidFill>
                <a:srgbClr val="243746"/>
              </a:solidFill>
              <a:latin typeface="Poppins"/>
              <a:ea typeface="Poppins"/>
              <a:cs typeface="Poppins"/>
              <a:sym typeface="Poppins"/>
            </a:endParaRPr>
          </a:p>
          <a:p>
            <a:pPr marL="0" lvl="0" indent="0" algn="l" rtl="0">
              <a:lnSpc>
                <a:spcPct val="120000"/>
              </a:lnSpc>
              <a:spcBef>
                <a:spcPts val="0"/>
              </a:spcBef>
              <a:spcAft>
                <a:spcPts val="0"/>
              </a:spcAft>
              <a:buNone/>
            </a:pPr>
            <a:r>
              <a:rPr lang="en-GB" sz="2000" b="1" dirty="0">
                <a:solidFill>
                  <a:srgbClr val="243746"/>
                </a:solidFill>
                <a:latin typeface="Roboto"/>
                <a:ea typeface="Roboto"/>
                <a:cs typeface="Roboto"/>
                <a:sym typeface="Roboto"/>
              </a:rPr>
              <a:t>It’s different for everyone</a:t>
            </a:r>
            <a:endParaRPr sz="2000" b="1" dirty="0">
              <a:solidFill>
                <a:srgbClr val="243746"/>
              </a:solidFill>
              <a:latin typeface="Roboto"/>
              <a:ea typeface="Roboto"/>
              <a:cs typeface="Roboto"/>
              <a:sym typeface="Roboto"/>
            </a:endParaRPr>
          </a:p>
        </p:txBody>
      </p:sp>
      <p:grpSp>
        <p:nvGrpSpPr>
          <p:cNvPr id="94" name="Google Shape;94;p19">
            <a:extLst>
              <a:ext uri="{C183D7F6-B498-43B3-948B-1728B52AA6E4}">
                <adec:decorative xmlns:adec="http://schemas.microsoft.com/office/drawing/2017/decorative" val="1"/>
              </a:ext>
            </a:extLst>
          </p:cNvPr>
          <p:cNvGrpSpPr/>
          <p:nvPr/>
        </p:nvGrpSpPr>
        <p:grpSpPr>
          <a:xfrm>
            <a:off x="533525" y="2128298"/>
            <a:ext cx="7376722" cy="886902"/>
            <a:chOff x="946850" y="2128298"/>
            <a:chExt cx="7376722" cy="886902"/>
          </a:xfrm>
        </p:grpSpPr>
        <p:pic>
          <p:nvPicPr>
            <p:cNvPr id="95" name="Google Shape;95;p19" descr="an eye"/>
            <p:cNvPicPr preferRelativeResize="0"/>
            <p:nvPr/>
          </p:nvPicPr>
          <p:blipFill>
            <a:blip r:embed="rId3">
              <a:alphaModFix amt="75000"/>
            </a:blip>
            <a:stretch>
              <a:fillRect/>
            </a:stretch>
          </p:blipFill>
          <p:spPr>
            <a:xfrm>
              <a:off x="946850" y="2168075"/>
              <a:ext cx="847124" cy="847124"/>
            </a:xfrm>
            <a:prstGeom prst="rect">
              <a:avLst/>
            </a:prstGeom>
            <a:noFill/>
            <a:ln>
              <a:noFill/>
            </a:ln>
          </p:spPr>
        </p:pic>
        <p:pic>
          <p:nvPicPr>
            <p:cNvPr id="96" name="Google Shape;96;p19" descr="speech bubble"/>
            <p:cNvPicPr preferRelativeResize="0"/>
            <p:nvPr/>
          </p:nvPicPr>
          <p:blipFill>
            <a:blip r:embed="rId4">
              <a:alphaModFix amt="74000"/>
            </a:blip>
            <a:stretch>
              <a:fillRect/>
            </a:stretch>
          </p:blipFill>
          <p:spPr>
            <a:xfrm>
              <a:off x="4185713" y="2168075"/>
              <a:ext cx="847125" cy="847125"/>
            </a:xfrm>
            <a:prstGeom prst="rect">
              <a:avLst/>
            </a:prstGeom>
            <a:noFill/>
            <a:ln>
              <a:noFill/>
            </a:ln>
          </p:spPr>
        </p:pic>
        <p:pic>
          <p:nvPicPr>
            <p:cNvPr id="97" name="Google Shape;97;p19" descr="a hand"/>
            <p:cNvPicPr preferRelativeResize="0"/>
            <p:nvPr/>
          </p:nvPicPr>
          <p:blipFill>
            <a:blip r:embed="rId5">
              <a:alphaModFix amt="75000"/>
            </a:blip>
            <a:stretch>
              <a:fillRect/>
            </a:stretch>
          </p:blipFill>
          <p:spPr>
            <a:xfrm>
              <a:off x="5890750" y="2128298"/>
              <a:ext cx="847124" cy="847104"/>
            </a:xfrm>
            <a:prstGeom prst="rect">
              <a:avLst/>
            </a:prstGeom>
            <a:noFill/>
            <a:ln>
              <a:noFill/>
            </a:ln>
          </p:spPr>
        </p:pic>
        <p:pic>
          <p:nvPicPr>
            <p:cNvPr id="98" name="Google Shape;98;p19" descr="head graphic with cogs inside to illustrate cognitive"/>
            <p:cNvPicPr preferRelativeResize="0"/>
            <p:nvPr/>
          </p:nvPicPr>
          <p:blipFill>
            <a:blip r:embed="rId6">
              <a:alphaModFix amt="75000"/>
            </a:blip>
            <a:stretch>
              <a:fillRect/>
            </a:stretch>
          </p:blipFill>
          <p:spPr>
            <a:xfrm>
              <a:off x="7595773" y="2187950"/>
              <a:ext cx="727800" cy="727800"/>
            </a:xfrm>
            <a:prstGeom prst="rect">
              <a:avLst/>
            </a:prstGeom>
            <a:noFill/>
            <a:ln>
              <a:noFill/>
            </a:ln>
          </p:spPr>
        </p:pic>
        <p:pic>
          <p:nvPicPr>
            <p:cNvPr id="99" name="Google Shape;99;p19" descr="an ear"/>
            <p:cNvPicPr preferRelativeResize="0"/>
            <p:nvPr/>
          </p:nvPicPr>
          <p:blipFill>
            <a:blip r:embed="rId7">
              <a:alphaModFix amt="76000"/>
            </a:blip>
            <a:stretch>
              <a:fillRect/>
            </a:stretch>
          </p:blipFill>
          <p:spPr>
            <a:xfrm>
              <a:off x="2567612" y="2229450"/>
              <a:ext cx="847124" cy="724376"/>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741B47"/>
                </a:solidFill>
              </a:rPr>
              <a:t>Defining accessibility</a:t>
            </a:r>
            <a:endParaRPr>
              <a:solidFill>
                <a:srgbClr val="741B47"/>
              </a:solidFill>
            </a:endParaRPr>
          </a:p>
        </p:txBody>
      </p:sp>
      <p:sp>
        <p:nvSpPr>
          <p:cNvPr id="105" name="Google Shape;105;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“Accessibility means that people can do what they need to do in a similar amount of time and effort as someone that does not have a disability.	</a:t>
            </a:r>
            <a:endParaRPr/>
          </a:p>
          <a:p>
            <a:pPr marL="0" lvl="0" indent="0" algn="l" rtl="0">
              <a:spcBef>
                <a:spcPts val="1200"/>
              </a:spcBef>
              <a:spcAft>
                <a:spcPts val="0"/>
              </a:spcAft>
              <a:buNone/>
            </a:pPr>
            <a:r>
              <a:rPr lang="en-GB"/>
              <a:t>It means that people are empowered, can be independent, and will not be frustrated by something that is poorly designed or implemented.”				</a:t>
            </a:r>
            <a:endParaRPr/>
          </a:p>
          <a:p>
            <a:pPr marL="0" lvl="0" indent="0" algn="l" rtl="0">
              <a:spcBef>
                <a:spcPts val="1200"/>
              </a:spcBef>
              <a:spcAft>
                <a:spcPts val="1200"/>
              </a:spcAft>
              <a:buClr>
                <a:schemeClr val="dk1"/>
              </a:buClr>
              <a:buSzPts val="1100"/>
              <a:buFont typeface="Arial"/>
              <a:buNone/>
            </a:pPr>
            <a:r>
              <a:rPr lang="en-GB"/>
              <a:t>Source: </a:t>
            </a:r>
            <a:r>
              <a:rPr lang="en-GB" u="sng">
                <a:solidFill>
                  <a:srgbClr val="0B5394"/>
                </a:solidFill>
                <a:hlinkClick r:id="rId3">
                  <a:extLst>
                    <a:ext uri="{A12FA001-AC4F-418D-AE19-62706E023703}">
                      <ahyp:hlinkClr xmlns:ahyp="http://schemas.microsoft.com/office/drawing/2018/hyperlinkcolor" val="tx"/>
                    </a:ext>
                  </a:extLst>
                </a:hlinkClick>
              </a:rPr>
              <a:t>GOV.UK Blog post</a:t>
            </a:r>
            <a:endParaRPr>
              <a:solidFill>
                <a:srgbClr val="0B5394"/>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434343"/>
                </a:solidFill>
              </a:rPr>
              <a:t>2 Models to consider disability</a:t>
            </a:r>
            <a:endParaRPr>
              <a:solidFill>
                <a:srgbClr val="434343"/>
              </a:solidFill>
            </a:endParaRPr>
          </a:p>
        </p:txBody>
      </p:sp>
      <p:sp>
        <p:nvSpPr>
          <p:cNvPr id="111" name="Google Shape;111;p21">
            <a:extLst>
              <a:ext uri="{C183D7F6-B498-43B3-948B-1728B52AA6E4}">
                <adec:decorative xmlns:adec="http://schemas.microsoft.com/office/drawing/2017/decorative" val="1"/>
              </a:ext>
            </a:extLst>
          </p:cNvPr>
          <p:cNvSpPr txBox="1">
            <a:spLocks noGrp="1"/>
          </p:cNvSpPr>
          <p:nvPr>
            <p:ph type="body" idx="1"/>
          </p:nvPr>
        </p:nvSpPr>
        <p:spPr>
          <a:xfrm>
            <a:off x="311700" y="1152475"/>
            <a:ext cx="3941700" cy="3416400"/>
          </a:xfrm>
          <a:prstGeom prst="rect">
            <a:avLst/>
          </a:prstGeom>
          <a:solidFill>
            <a:srgbClr val="CFE2F3"/>
          </a:solid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2000"/>
              <a:buFont typeface="Arial"/>
              <a:buNone/>
            </a:pPr>
            <a:r>
              <a:rPr lang="en-GB" sz="2400" dirty="0">
                <a:solidFill>
                  <a:srgbClr val="073763"/>
                </a:solidFill>
                <a:latin typeface="Roboto Black"/>
                <a:ea typeface="Roboto Black"/>
                <a:cs typeface="Roboto Black"/>
                <a:sym typeface="Roboto Black"/>
              </a:rPr>
              <a:t>Medical model</a:t>
            </a:r>
            <a:endParaRPr sz="2400" dirty="0">
              <a:solidFill>
                <a:srgbClr val="073763"/>
              </a:solidFill>
              <a:latin typeface="Roboto Black"/>
              <a:ea typeface="Roboto Black"/>
              <a:cs typeface="Roboto Black"/>
              <a:sym typeface="Roboto Black"/>
            </a:endParaRPr>
          </a:p>
          <a:p>
            <a:pPr marL="0" lvl="0" indent="0" algn="l" rtl="0">
              <a:lnSpc>
                <a:spcPct val="115000"/>
              </a:lnSpc>
              <a:spcBef>
                <a:spcPts val="1200"/>
              </a:spcBef>
              <a:spcAft>
                <a:spcPts val="0"/>
              </a:spcAft>
              <a:buClr>
                <a:schemeClr val="dk1"/>
              </a:buClr>
              <a:buSzPts val="1100"/>
              <a:buFont typeface="Arial"/>
              <a:buNone/>
            </a:pPr>
            <a:r>
              <a:rPr lang="en-GB" dirty="0">
                <a:solidFill>
                  <a:srgbClr val="000000"/>
                </a:solidFill>
              </a:rPr>
              <a:t>A person is disabled by their impairments or differences</a:t>
            </a:r>
            <a:endParaRPr dirty="0">
              <a:solidFill>
                <a:srgbClr val="000000"/>
              </a:solidFill>
            </a:endParaRPr>
          </a:p>
          <a:p>
            <a:pPr marL="0" lvl="0" indent="0" algn="l" rtl="0">
              <a:lnSpc>
                <a:spcPct val="115000"/>
              </a:lnSpc>
              <a:spcBef>
                <a:spcPts val="1200"/>
              </a:spcBef>
              <a:spcAft>
                <a:spcPts val="0"/>
              </a:spcAft>
              <a:buClr>
                <a:schemeClr val="dk1"/>
              </a:buClr>
              <a:buSzPts val="1100"/>
              <a:buFont typeface="Arial"/>
              <a:buNone/>
            </a:pPr>
            <a:endParaRPr dirty="0">
              <a:solidFill>
                <a:srgbClr val="000000"/>
              </a:solidFill>
            </a:endParaRPr>
          </a:p>
          <a:p>
            <a:pPr marL="0" lvl="0" indent="0" algn="l" rtl="0">
              <a:spcBef>
                <a:spcPts val="1200"/>
              </a:spcBef>
              <a:spcAft>
                <a:spcPts val="0"/>
              </a:spcAft>
              <a:buClr>
                <a:schemeClr val="dk1"/>
              </a:buClr>
              <a:buSzPts val="2000"/>
              <a:buFont typeface="Arial"/>
              <a:buNone/>
            </a:pPr>
            <a:r>
              <a:rPr lang="en-GB" dirty="0">
                <a:solidFill>
                  <a:srgbClr val="000000"/>
                </a:solidFill>
              </a:rPr>
              <a:t>→ use: ‘people with disabilities’</a:t>
            </a:r>
            <a:endParaRPr dirty="0">
              <a:solidFill>
                <a:srgbClr val="000000"/>
              </a:solidFill>
            </a:endParaRPr>
          </a:p>
          <a:p>
            <a:pPr marL="0" lvl="0" indent="0" algn="l" rtl="0">
              <a:spcBef>
                <a:spcPts val="1200"/>
              </a:spcBef>
              <a:spcAft>
                <a:spcPts val="1200"/>
              </a:spcAft>
              <a:buClr>
                <a:schemeClr val="dk1"/>
              </a:buClr>
              <a:buSzPts val="2000"/>
              <a:buFont typeface="Arial"/>
              <a:buNone/>
            </a:pPr>
            <a:r>
              <a:rPr lang="en-GB" dirty="0">
                <a:solidFill>
                  <a:srgbClr val="000000"/>
                </a:solidFill>
              </a:rPr>
              <a:t>→ look at what is wrong </a:t>
            </a:r>
            <a:endParaRPr dirty="0">
              <a:solidFill>
                <a:srgbClr val="000000"/>
              </a:solidFill>
            </a:endParaRPr>
          </a:p>
        </p:txBody>
      </p:sp>
      <p:sp>
        <p:nvSpPr>
          <p:cNvPr id="112" name="Google Shape;112;p21">
            <a:extLst>
              <a:ext uri="{C183D7F6-B498-43B3-948B-1728B52AA6E4}">
                <adec:decorative xmlns:adec="http://schemas.microsoft.com/office/drawing/2017/decorative" val="1"/>
              </a:ext>
            </a:extLst>
          </p:cNvPr>
          <p:cNvSpPr txBox="1">
            <a:spLocks noGrp="1"/>
          </p:cNvSpPr>
          <p:nvPr>
            <p:ph type="body" idx="1"/>
          </p:nvPr>
        </p:nvSpPr>
        <p:spPr>
          <a:xfrm>
            <a:off x="4500575" y="1152475"/>
            <a:ext cx="4111500" cy="3416400"/>
          </a:xfrm>
          <a:prstGeom prst="rect">
            <a:avLst/>
          </a:prstGeom>
          <a:solidFill>
            <a:srgbClr val="EAD1DC">
              <a:alpha val="31650"/>
            </a:srgbClr>
          </a:solid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2000"/>
              <a:buFont typeface="Arial"/>
              <a:buNone/>
            </a:pPr>
            <a:r>
              <a:rPr lang="en-GB" sz="2400" dirty="0">
                <a:solidFill>
                  <a:srgbClr val="741B47"/>
                </a:solidFill>
                <a:latin typeface="Roboto Black"/>
                <a:ea typeface="Roboto Black"/>
                <a:cs typeface="Roboto Black"/>
                <a:sym typeface="Roboto Black"/>
              </a:rPr>
              <a:t>Social model</a:t>
            </a:r>
            <a:endParaRPr sz="2400" dirty="0">
              <a:solidFill>
                <a:srgbClr val="741B47"/>
              </a:solidFill>
              <a:latin typeface="Roboto Black"/>
              <a:ea typeface="Roboto Black"/>
              <a:cs typeface="Roboto Black"/>
              <a:sym typeface="Roboto Black"/>
            </a:endParaRPr>
          </a:p>
          <a:p>
            <a:pPr marL="0" lvl="0" indent="0" algn="l" rtl="0">
              <a:lnSpc>
                <a:spcPct val="115000"/>
              </a:lnSpc>
              <a:spcBef>
                <a:spcPts val="1000"/>
              </a:spcBef>
              <a:spcAft>
                <a:spcPts val="0"/>
              </a:spcAft>
              <a:buClr>
                <a:schemeClr val="dk1"/>
              </a:buClr>
              <a:buSzPts val="2000"/>
              <a:buFont typeface="Arial"/>
              <a:buNone/>
            </a:pPr>
            <a:r>
              <a:rPr lang="en-GB" dirty="0">
                <a:solidFill>
                  <a:srgbClr val="000000"/>
                </a:solidFill>
              </a:rPr>
              <a:t>A person is disabled by society not accommodating their impairments</a:t>
            </a:r>
            <a:endParaRPr dirty="0">
              <a:solidFill>
                <a:srgbClr val="000000"/>
              </a:solidFill>
            </a:endParaRPr>
          </a:p>
          <a:p>
            <a:pPr marL="0" lvl="0" indent="0" algn="l" rtl="0">
              <a:spcBef>
                <a:spcPts val="0"/>
              </a:spcBef>
              <a:spcAft>
                <a:spcPts val="0"/>
              </a:spcAft>
              <a:buClr>
                <a:schemeClr val="dk1"/>
              </a:buClr>
              <a:buSzPts val="2000"/>
              <a:buFont typeface="Arial"/>
              <a:buNone/>
            </a:pPr>
            <a:endParaRPr dirty="0">
              <a:solidFill>
                <a:srgbClr val="000000"/>
              </a:solidFill>
            </a:endParaRPr>
          </a:p>
          <a:p>
            <a:pPr marL="0" lvl="0" indent="0" algn="l" rtl="0">
              <a:spcBef>
                <a:spcPts val="1200"/>
              </a:spcBef>
              <a:spcAft>
                <a:spcPts val="0"/>
              </a:spcAft>
              <a:buClr>
                <a:schemeClr val="dk1"/>
              </a:buClr>
              <a:buSzPts val="2000"/>
              <a:buFont typeface="Arial"/>
              <a:buNone/>
            </a:pPr>
            <a:r>
              <a:rPr lang="en-GB" dirty="0">
                <a:solidFill>
                  <a:srgbClr val="000000"/>
                </a:solidFill>
              </a:rPr>
              <a:t>→ use: ‘disabled people’</a:t>
            </a:r>
            <a:endParaRPr dirty="0">
              <a:solidFill>
                <a:srgbClr val="000000"/>
              </a:solidFill>
            </a:endParaRPr>
          </a:p>
          <a:p>
            <a:pPr marL="0" lvl="0" indent="0" algn="l" rtl="0">
              <a:spcBef>
                <a:spcPts val="1200"/>
              </a:spcBef>
              <a:spcAft>
                <a:spcPts val="1200"/>
              </a:spcAft>
              <a:buClr>
                <a:schemeClr val="dk1"/>
              </a:buClr>
              <a:buSzPts val="2000"/>
              <a:buFont typeface="Arial"/>
              <a:buNone/>
            </a:pPr>
            <a:r>
              <a:rPr lang="en-GB" dirty="0">
                <a:solidFill>
                  <a:srgbClr val="000000"/>
                </a:solidFill>
              </a:rPr>
              <a:t>→ look at what the person needs</a:t>
            </a:r>
            <a:r>
              <a:rPr lang="en-GB" dirty="0"/>
              <a:t> </a:t>
            </a:r>
            <a:endParaRPr sz="2400" b="1"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TotalTime>
  <Words>7320</Words>
  <Application>Microsoft Macintosh PowerPoint</Application>
  <PresentationFormat>On-screen Show (16:9)</PresentationFormat>
  <Paragraphs>697</Paragraphs>
  <Slides>66</Slides>
  <Notes>66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Roboto</vt:lpstr>
      <vt:lpstr>Poppins</vt:lpstr>
      <vt:lpstr>Arial</vt:lpstr>
      <vt:lpstr>Roboto ExtraBold</vt:lpstr>
      <vt:lpstr>Georgia</vt:lpstr>
      <vt:lpstr>Roboto Black</vt:lpstr>
      <vt:lpstr>Simple Light</vt:lpstr>
      <vt:lpstr>To accessibility … and beyond!</vt:lpstr>
      <vt:lpstr>What I will take you through</vt:lpstr>
      <vt:lpstr>About me</vt:lpstr>
      <vt:lpstr>Being inclusive</vt:lpstr>
      <vt:lpstr>Accessibility … and beyond</vt:lpstr>
      <vt:lpstr>Accessibility</vt:lpstr>
      <vt:lpstr>1 in 4 people are disabled in the UK</vt:lpstr>
      <vt:lpstr>Defining accessibility</vt:lpstr>
      <vt:lpstr>2 Models to consider disability</vt:lpstr>
      <vt:lpstr>Neurodiversity</vt:lpstr>
      <vt:lpstr>An umbrella term</vt:lpstr>
      <vt:lpstr>How it affects people</vt:lpstr>
      <vt:lpstr>1 in 7 people are neurodivergent in the UK</vt:lpstr>
      <vt:lpstr>Digital capability</vt:lpstr>
      <vt:lpstr>Access to internet in the UK in 2024</vt:lpstr>
      <vt:lpstr>How people access internet </vt:lpstr>
      <vt:lpstr>… and beyond!</vt:lpstr>
      <vt:lpstr>What makes a person’s identity?</vt:lpstr>
      <vt:lpstr>Inclusive design</vt:lpstr>
      <vt:lpstr>Common inclusion issues</vt:lpstr>
      <vt:lpstr>Gender and ethnicity</vt:lpstr>
      <vt:lpstr>Excluding same sex parenting</vt:lpstr>
      <vt:lpstr>Only considering white people</vt:lpstr>
      <vt:lpstr>‘Your name is not valid’</vt:lpstr>
      <vt:lpstr>Shifting the focus </vt:lpstr>
      <vt:lpstr>Barriers arise for all people when a task exceeds their capacity </vt:lpstr>
      <vt:lpstr>Universal barriers</vt:lpstr>
      <vt:lpstr>11 universal barriers</vt:lpstr>
      <vt:lpstr>These barriers don’t occur in isolation, they overlap and intersect</vt:lpstr>
      <vt:lpstr>An example: Applying for the EU settled Status</vt:lpstr>
      <vt:lpstr>11 universal barriers + 1</vt:lpstr>
      <vt:lpstr>Delivering more inclusive  services and products </vt:lpstr>
      <vt:lpstr>Start with accessibility</vt:lpstr>
      <vt:lpstr>2. Digital capability: device - network</vt:lpstr>
      <vt:lpstr>2. Digital capability: data</vt:lpstr>
      <vt:lpstr>3. Learn from people with lived experience</vt:lpstr>
      <vt:lpstr>Example: Numbers</vt:lpstr>
      <vt:lpstr>4. Ask for feedback</vt:lpstr>
      <vt:lpstr>5. Challenge the things creating a barrier</vt:lpstr>
      <vt:lpstr>Inclusion within your Agile team</vt:lpstr>
      <vt:lpstr>There are no disabled people in my team </vt:lpstr>
      <vt:lpstr>Things can change</vt:lpstr>
      <vt:lpstr>Potential issues in your Agile practice</vt:lpstr>
      <vt:lpstr>Creating a safe space</vt:lpstr>
      <vt:lpstr>Don’t assume you know what is best</vt:lpstr>
      <vt:lpstr>Manual of me</vt:lpstr>
      <vt:lpstr>Meetings</vt:lpstr>
      <vt:lpstr>Do we need a meeting?</vt:lpstr>
      <vt:lpstr>Organising - hosting a meeting</vt:lpstr>
      <vt:lpstr>Presenting during a meeting</vt:lpstr>
      <vt:lpstr>To recap:  We need to change our perspective</vt:lpstr>
      <vt:lpstr>To Accessibility and beyond!</vt:lpstr>
      <vt:lpstr>Shifting the focus</vt:lpstr>
      <vt:lpstr>Shifting the focus with the universal barriers </vt:lpstr>
      <vt:lpstr>Inclusion for our users and beyond too</vt:lpstr>
      <vt:lpstr>Key takeaways</vt:lpstr>
      <vt:lpstr>To deliver more inclusive products and services</vt:lpstr>
      <vt:lpstr>To improve inclusion in your team</vt:lpstr>
      <vt:lpstr>More resources</vt:lpstr>
      <vt:lpstr>About inclusion in general</vt:lpstr>
      <vt:lpstr>About accessibility and neurodiversity</vt:lpstr>
      <vt:lpstr>About digital inclusion</vt:lpstr>
      <vt:lpstr>Inclusion within your team</vt:lpstr>
      <vt:lpstr>Some of my blog posts</vt:lpstr>
      <vt:lpstr>Thank you!  </vt:lpstr>
      <vt:lpstr>Any question?  Get in touch: french@chezleskrus.com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Stephanie Krus</cp:lastModifiedBy>
  <cp:revision>2</cp:revision>
  <dcterms:modified xsi:type="dcterms:W3CDTF">2025-05-08T17:14:08Z</dcterms:modified>
</cp:coreProperties>
</file>